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cherus Militant Light Bold" panose="020B0604020202020204" charset="0"/>
      <p:regular r:id="rId20"/>
    </p:embeddedFont>
    <p:embeddedFont>
      <p:font typeface="Agrandir Medium" panose="020B0604020202020204" charset="0"/>
      <p:regular r:id="rId21"/>
    </p:embeddedFont>
    <p:embeddedFont>
      <p:font typeface="Agrandir Narrow Medium" panose="020B0604020202020204" charset="0"/>
      <p:regular r:id="rId22"/>
    </p:embeddedFont>
    <p:embeddedFont>
      <p:font typeface="Arimo" panose="020B0604020202020204" charset="0"/>
      <p:regular r:id="rId23"/>
    </p:embeddedFont>
    <p:embeddedFont>
      <p:font typeface="Gatwick Bold" panose="020B0604020202020204" charset="0"/>
      <p:regular r:id="rId24"/>
    </p:embeddedFont>
    <p:embeddedFont>
      <p:font typeface="Montserrat Extra-Bold" panose="020B0604020202020204" charset="0"/>
      <p:regular r:id="rId25"/>
    </p:embeddedFont>
    <p:embeddedFont>
      <p:font typeface="Open Sauce SemiBold" panose="020B0604020202020204" charset="0"/>
      <p:regular r:id="rId26"/>
    </p:embeddedFont>
    <p:embeddedFont>
      <p:font typeface="Trocchi"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8.jpeg"/><Relationship Id="rId7" Type="http://schemas.openxmlformats.org/officeDocument/2006/relationships/image" Target="../media/image31.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16217" r="-21174" b="27532"/>
          <a:stretch>
            <a:fillRect/>
          </a:stretch>
        </p:blipFill>
        <p:spPr>
          <a:xfrm>
            <a:off x="0" y="0"/>
            <a:ext cx="18288000" cy="10287000"/>
          </a:xfrm>
          <a:prstGeom prst="rect">
            <a:avLst/>
          </a:prstGeom>
        </p:spPr>
      </p:pic>
      <p:sp>
        <p:nvSpPr>
          <p:cNvPr id="3" name="Freeform 3"/>
          <p:cNvSpPr/>
          <p:nvPr/>
        </p:nvSpPr>
        <p:spPr>
          <a:xfrm>
            <a:off x="1028700" y="1274216"/>
            <a:ext cx="2952591" cy="2952591"/>
          </a:xfrm>
          <a:custGeom>
            <a:avLst/>
            <a:gdLst/>
            <a:ahLst/>
            <a:cxnLst/>
            <a:rect l="l" t="t" r="r" b="b"/>
            <a:pathLst>
              <a:path w="2952591" h="2952591">
                <a:moveTo>
                  <a:pt x="0" y="0"/>
                </a:moveTo>
                <a:lnTo>
                  <a:pt x="2952591" y="0"/>
                </a:lnTo>
                <a:lnTo>
                  <a:pt x="2952591" y="2952591"/>
                </a:lnTo>
                <a:lnTo>
                  <a:pt x="0" y="29525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136168" y="1849884"/>
            <a:ext cx="14015663" cy="6587231"/>
          </a:xfrm>
          <a:custGeom>
            <a:avLst/>
            <a:gdLst/>
            <a:ahLst/>
            <a:cxnLst/>
            <a:rect l="l" t="t" r="r" b="b"/>
            <a:pathLst>
              <a:path w="14015663" h="6587231">
                <a:moveTo>
                  <a:pt x="0" y="0"/>
                </a:moveTo>
                <a:lnTo>
                  <a:pt x="14015664" y="0"/>
                </a:lnTo>
                <a:lnTo>
                  <a:pt x="14015664" y="6587232"/>
                </a:lnTo>
                <a:lnTo>
                  <a:pt x="0" y="6587232"/>
                </a:lnTo>
                <a:lnTo>
                  <a:pt x="0" y="0"/>
                </a:lnTo>
                <a:close/>
              </a:path>
            </a:pathLst>
          </a:custGeom>
          <a:blipFill>
            <a:blip r:embed="rId5">
              <a:extLst>
                <a:ext uri="{96DAC541-7B7A-43D3-8B79-37D633B846F1}">
                  <asvg:svgBlip xmlns:asvg="http://schemas.microsoft.com/office/drawing/2016/SVG/main" r:embed="rId6"/>
                </a:ext>
              </a:extLst>
            </a:blip>
            <a:stretch>
              <a:fillRect b="-30321"/>
            </a:stretch>
          </a:blipFill>
        </p:spPr>
      </p:sp>
      <p:sp>
        <p:nvSpPr>
          <p:cNvPr id="5" name="Freeform 5"/>
          <p:cNvSpPr/>
          <p:nvPr/>
        </p:nvSpPr>
        <p:spPr>
          <a:xfrm>
            <a:off x="14260331" y="783184"/>
            <a:ext cx="3093110" cy="491031"/>
          </a:xfrm>
          <a:custGeom>
            <a:avLst/>
            <a:gdLst/>
            <a:ahLst/>
            <a:cxnLst/>
            <a:rect l="l" t="t" r="r" b="b"/>
            <a:pathLst>
              <a:path w="3093110" h="491031">
                <a:moveTo>
                  <a:pt x="0" y="0"/>
                </a:moveTo>
                <a:lnTo>
                  <a:pt x="3093110" y="0"/>
                </a:lnTo>
                <a:lnTo>
                  <a:pt x="3093110" y="491032"/>
                </a:lnTo>
                <a:lnTo>
                  <a:pt x="0" y="4910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p:nvPr/>
        </p:nvGrpSpPr>
        <p:grpSpPr>
          <a:xfrm>
            <a:off x="3981291" y="7525851"/>
            <a:ext cx="5537692" cy="679843"/>
            <a:chOff x="0" y="0"/>
            <a:chExt cx="4234056" cy="519800"/>
          </a:xfrm>
        </p:grpSpPr>
        <p:sp>
          <p:nvSpPr>
            <p:cNvPr id="7" name="Freeform 7"/>
            <p:cNvSpPr/>
            <p:nvPr/>
          </p:nvSpPr>
          <p:spPr>
            <a:xfrm>
              <a:off x="203200" y="-416"/>
              <a:ext cx="3827656" cy="520633"/>
            </a:xfrm>
            <a:custGeom>
              <a:avLst/>
              <a:gdLst/>
              <a:ahLst/>
              <a:cxnLst/>
              <a:rect l="l" t="t" r="r" b="b"/>
              <a:pathLst>
                <a:path w="3827656" h="520633">
                  <a:moveTo>
                    <a:pt x="3827656" y="416"/>
                  </a:moveTo>
                  <a:cubicBezTo>
                    <a:pt x="3734526" y="0"/>
                    <a:pt x="3648291" y="49445"/>
                    <a:pt x="3601605" y="130029"/>
                  </a:cubicBezTo>
                  <a:cubicBezTo>
                    <a:pt x="3554920" y="210614"/>
                    <a:pt x="3554920" y="310018"/>
                    <a:pt x="3601605" y="390603"/>
                  </a:cubicBezTo>
                  <a:cubicBezTo>
                    <a:pt x="3648291" y="471187"/>
                    <a:pt x="3734526" y="520633"/>
                    <a:pt x="3827656" y="520216"/>
                  </a:cubicBezTo>
                  <a:lnTo>
                    <a:pt x="0" y="520216"/>
                  </a:lnTo>
                  <a:cubicBezTo>
                    <a:pt x="93130" y="520633"/>
                    <a:pt x="179365" y="471187"/>
                    <a:pt x="226051" y="390603"/>
                  </a:cubicBezTo>
                  <a:cubicBezTo>
                    <a:pt x="272737" y="310018"/>
                    <a:pt x="272737" y="210614"/>
                    <a:pt x="226051" y="130029"/>
                  </a:cubicBezTo>
                  <a:cubicBezTo>
                    <a:pt x="179365" y="49445"/>
                    <a:pt x="93130" y="0"/>
                    <a:pt x="0" y="416"/>
                  </a:cubicBezTo>
                  <a:close/>
                </a:path>
              </a:pathLst>
            </a:custGeom>
            <a:solidFill>
              <a:srgbClr val="FFC34E"/>
            </a:solidFill>
          </p:spPr>
        </p:sp>
        <p:sp>
          <p:nvSpPr>
            <p:cNvPr id="8" name="TextBox 8"/>
            <p:cNvSpPr txBox="1"/>
            <p:nvPr/>
          </p:nvSpPr>
          <p:spPr>
            <a:xfrm>
              <a:off x="0" y="-57150"/>
              <a:ext cx="812800" cy="463550"/>
            </a:xfrm>
            <a:prstGeom prst="rect">
              <a:avLst/>
            </a:prstGeom>
          </p:spPr>
          <p:txBody>
            <a:bodyPr lIns="50800" tIns="50800" rIns="50800" bIns="50800" rtlCol="0" anchor="ctr"/>
            <a:lstStyle/>
            <a:p>
              <a:pPr algn="ctr">
                <a:lnSpc>
                  <a:spcPts val="2659"/>
                </a:lnSpc>
                <a:spcBef>
                  <a:spcPct val="0"/>
                </a:spcBef>
              </a:pPr>
              <a:r>
                <a:rPr lang="en-US" sz="1899" spc="189">
                  <a:solidFill>
                    <a:srgbClr val="3B3A3A"/>
                  </a:solidFill>
                  <a:latin typeface="Acherus Militant Light Bold"/>
                </a:rPr>
                <a:t>BASIS DATA TERAPAN     </a:t>
              </a:r>
            </a:p>
          </p:txBody>
        </p:sp>
      </p:grpSp>
      <p:sp>
        <p:nvSpPr>
          <p:cNvPr id="9" name="Freeform 9"/>
          <p:cNvSpPr/>
          <p:nvPr/>
        </p:nvSpPr>
        <p:spPr>
          <a:xfrm>
            <a:off x="-1746375" y="8946820"/>
            <a:ext cx="3679976" cy="702541"/>
          </a:xfrm>
          <a:custGeom>
            <a:avLst/>
            <a:gdLst/>
            <a:ahLst/>
            <a:cxnLst/>
            <a:rect l="l" t="t" r="r" b="b"/>
            <a:pathLst>
              <a:path w="3679976" h="702541">
                <a:moveTo>
                  <a:pt x="0" y="0"/>
                </a:moveTo>
                <a:lnTo>
                  <a:pt x="3679976" y="0"/>
                </a:lnTo>
                <a:lnTo>
                  <a:pt x="3679976" y="702541"/>
                </a:lnTo>
                <a:lnTo>
                  <a:pt x="0" y="7025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4773703" y="7205752"/>
            <a:ext cx="3858096" cy="2864636"/>
          </a:xfrm>
          <a:custGeom>
            <a:avLst/>
            <a:gdLst/>
            <a:ahLst/>
            <a:cxnLst/>
            <a:rect l="l" t="t" r="r" b="b"/>
            <a:pathLst>
              <a:path w="3858096" h="2864636">
                <a:moveTo>
                  <a:pt x="0" y="0"/>
                </a:moveTo>
                <a:lnTo>
                  <a:pt x="3858096" y="0"/>
                </a:lnTo>
                <a:lnTo>
                  <a:pt x="3858096" y="2864636"/>
                </a:lnTo>
                <a:lnTo>
                  <a:pt x="0" y="2864636"/>
                </a:lnTo>
                <a:lnTo>
                  <a:pt x="0" y="0"/>
                </a:lnTo>
                <a:close/>
              </a:path>
            </a:pathLst>
          </a:custGeom>
          <a:blipFill>
            <a:blip r:embed="rId11"/>
            <a:stretch>
              <a:fillRect/>
            </a:stretch>
          </a:blipFill>
        </p:spPr>
      </p:sp>
      <p:sp>
        <p:nvSpPr>
          <p:cNvPr id="11" name="Freeform 11"/>
          <p:cNvSpPr/>
          <p:nvPr/>
        </p:nvSpPr>
        <p:spPr>
          <a:xfrm>
            <a:off x="1028700" y="783184"/>
            <a:ext cx="2023967" cy="2057400"/>
          </a:xfrm>
          <a:custGeom>
            <a:avLst/>
            <a:gdLst/>
            <a:ahLst/>
            <a:cxnLst/>
            <a:rect l="l" t="t" r="r" b="b"/>
            <a:pathLst>
              <a:path w="2023967" h="2057400">
                <a:moveTo>
                  <a:pt x="0" y="0"/>
                </a:moveTo>
                <a:lnTo>
                  <a:pt x="2023967" y="0"/>
                </a:lnTo>
                <a:lnTo>
                  <a:pt x="2023967"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2504995" y="3801673"/>
            <a:ext cx="13087025" cy="2095500"/>
          </a:xfrm>
          <a:prstGeom prst="rect">
            <a:avLst/>
          </a:prstGeom>
        </p:spPr>
        <p:txBody>
          <a:bodyPr lIns="0" tIns="0" rIns="0" bIns="0" rtlCol="0" anchor="t">
            <a:spAutoFit/>
          </a:bodyPr>
          <a:lstStyle/>
          <a:p>
            <a:pPr algn="ctr">
              <a:lnSpc>
                <a:spcPts val="8400"/>
              </a:lnSpc>
            </a:pPr>
            <a:r>
              <a:rPr lang="en-US" sz="6000">
                <a:solidFill>
                  <a:srgbClr val="3B3A3A"/>
                </a:solidFill>
                <a:latin typeface="Montserrat Extra-Bold"/>
              </a:rPr>
              <a:t>HOSPITAL  MANAGEMENT SYSTEM</a:t>
            </a:r>
          </a:p>
        </p:txBody>
      </p:sp>
      <p:sp>
        <p:nvSpPr>
          <p:cNvPr id="13" name="TextBox 13"/>
          <p:cNvSpPr txBox="1"/>
          <p:nvPr/>
        </p:nvSpPr>
        <p:spPr>
          <a:xfrm>
            <a:off x="4174815" y="6306748"/>
            <a:ext cx="9938370" cy="431746"/>
          </a:xfrm>
          <a:prstGeom prst="rect">
            <a:avLst/>
          </a:prstGeom>
        </p:spPr>
        <p:txBody>
          <a:bodyPr lIns="0" tIns="0" rIns="0" bIns="0" rtlCol="0" anchor="t">
            <a:spAutoFit/>
          </a:bodyPr>
          <a:lstStyle/>
          <a:p>
            <a:pPr algn="ctr">
              <a:lnSpc>
                <a:spcPts val="3499"/>
              </a:lnSpc>
            </a:pPr>
            <a:r>
              <a:rPr lang="en-US" sz="2499" spc="499">
                <a:solidFill>
                  <a:srgbClr val="3B3A3A"/>
                </a:solidFill>
                <a:latin typeface="Acherus Militant Light Bold"/>
              </a:rPr>
              <a:t>TEAM PROJECT </a:t>
            </a:r>
          </a:p>
        </p:txBody>
      </p:sp>
      <p:grpSp>
        <p:nvGrpSpPr>
          <p:cNvPr id="14" name="Group 14"/>
          <p:cNvGrpSpPr/>
          <p:nvPr/>
        </p:nvGrpSpPr>
        <p:grpSpPr>
          <a:xfrm>
            <a:off x="9144000" y="7525851"/>
            <a:ext cx="5537692" cy="679843"/>
            <a:chOff x="0" y="0"/>
            <a:chExt cx="4234056" cy="519800"/>
          </a:xfrm>
        </p:grpSpPr>
        <p:sp>
          <p:nvSpPr>
            <p:cNvPr id="15" name="Freeform 15"/>
            <p:cNvSpPr/>
            <p:nvPr/>
          </p:nvSpPr>
          <p:spPr>
            <a:xfrm>
              <a:off x="203200" y="-416"/>
              <a:ext cx="3827656" cy="520633"/>
            </a:xfrm>
            <a:custGeom>
              <a:avLst/>
              <a:gdLst/>
              <a:ahLst/>
              <a:cxnLst/>
              <a:rect l="l" t="t" r="r" b="b"/>
              <a:pathLst>
                <a:path w="3827656" h="520633">
                  <a:moveTo>
                    <a:pt x="3827656" y="416"/>
                  </a:moveTo>
                  <a:cubicBezTo>
                    <a:pt x="3734526" y="0"/>
                    <a:pt x="3648291" y="49445"/>
                    <a:pt x="3601605" y="130029"/>
                  </a:cubicBezTo>
                  <a:cubicBezTo>
                    <a:pt x="3554920" y="210614"/>
                    <a:pt x="3554920" y="310018"/>
                    <a:pt x="3601605" y="390603"/>
                  </a:cubicBezTo>
                  <a:cubicBezTo>
                    <a:pt x="3648291" y="471187"/>
                    <a:pt x="3734526" y="520633"/>
                    <a:pt x="3827656" y="520216"/>
                  </a:cubicBezTo>
                  <a:lnTo>
                    <a:pt x="0" y="520216"/>
                  </a:lnTo>
                  <a:cubicBezTo>
                    <a:pt x="93130" y="520633"/>
                    <a:pt x="179365" y="471187"/>
                    <a:pt x="226051" y="390603"/>
                  </a:cubicBezTo>
                  <a:cubicBezTo>
                    <a:pt x="272737" y="310018"/>
                    <a:pt x="272737" y="210614"/>
                    <a:pt x="226051" y="130029"/>
                  </a:cubicBezTo>
                  <a:cubicBezTo>
                    <a:pt x="179365" y="49445"/>
                    <a:pt x="93130" y="0"/>
                    <a:pt x="0" y="416"/>
                  </a:cubicBezTo>
                  <a:close/>
                </a:path>
              </a:pathLst>
            </a:custGeom>
            <a:solidFill>
              <a:srgbClr val="FFC34E"/>
            </a:solidFill>
          </p:spPr>
        </p:sp>
        <p:sp>
          <p:nvSpPr>
            <p:cNvPr id="16" name="TextBox 16"/>
            <p:cNvSpPr txBox="1"/>
            <p:nvPr/>
          </p:nvSpPr>
          <p:spPr>
            <a:xfrm>
              <a:off x="0" y="-57150"/>
              <a:ext cx="812800" cy="463550"/>
            </a:xfrm>
            <a:prstGeom prst="rect">
              <a:avLst/>
            </a:prstGeom>
          </p:spPr>
          <p:txBody>
            <a:bodyPr lIns="50800" tIns="50800" rIns="50800" bIns="50800" rtlCol="0" anchor="ctr"/>
            <a:lstStyle/>
            <a:p>
              <a:pPr algn="ctr">
                <a:lnSpc>
                  <a:spcPts val="2659"/>
                </a:lnSpc>
                <a:spcBef>
                  <a:spcPct val="0"/>
                </a:spcBef>
              </a:pPr>
              <a:r>
                <a:rPr lang="en-US" sz="1899" spc="189">
                  <a:solidFill>
                    <a:srgbClr val="3B3A3A"/>
                  </a:solidFill>
                  <a:latin typeface="Acherus Militant Light Bold"/>
                </a:rPr>
                <a:t>TEKNIK KOMPUTER - 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a:off x="1015539" y="5995482"/>
            <a:ext cx="3902429" cy="4556977"/>
          </a:xfrm>
          <a:custGeom>
            <a:avLst/>
            <a:gdLst/>
            <a:ahLst/>
            <a:cxnLst/>
            <a:rect l="l" t="t" r="r" b="b"/>
            <a:pathLst>
              <a:path w="3902429" h="4556977">
                <a:moveTo>
                  <a:pt x="0" y="0"/>
                </a:moveTo>
                <a:lnTo>
                  <a:pt x="3902430" y="0"/>
                </a:lnTo>
                <a:lnTo>
                  <a:pt x="3902430" y="4556977"/>
                </a:lnTo>
                <a:lnTo>
                  <a:pt x="0" y="45569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822449" y="416982"/>
            <a:ext cx="12123978" cy="9453036"/>
            <a:chOff x="0" y="0"/>
            <a:chExt cx="16165304" cy="12604048"/>
          </a:xfrm>
        </p:grpSpPr>
        <p:sp>
          <p:nvSpPr>
            <p:cNvPr id="5" name="Freeform 5"/>
            <p:cNvSpPr/>
            <p:nvPr/>
          </p:nvSpPr>
          <p:spPr>
            <a:xfrm>
              <a:off x="0" y="0"/>
              <a:ext cx="16149876" cy="11946711"/>
            </a:xfrm>
            <a:custGeom>
              <a:avLst/>
              <a:gdLst/>
              <a:ahLst/>
              <a:cxnLst/>
              <a:rect l="l" t="t" r="r" b="b"/>
              <a:pathLst>
                <a:path w="16149876" h="11946711">
                  <a:moveTo>
                    <a:pt x="0" y="0"/>
                  </a:moveTo>
                  <a:lnTo>
                    <a:pt x="16149876" y="0"/>
                  </a:lnTo>
                  <a:lnTo>
                    <a:pt x="16149876" y="11946711"/>
                  </a:lnTo>
                  <a:lnTo>
                    <a:pt x="0" y="11946711"/>
                  </a:lnTo>
                  <a:lnTo>
                    <a:pt x="0" y="0"/>
                  </a:lnTo>
                  <a:close/>
                </a:path>
              </a:pathLst>
            </a:custGeom>
            <a:blipFill>
              <a:blip r:embed="rId5">
                <a:extLst>
                  <a:ext uri="{96DAC541-7B7A-43D3-8B79-37D633B846F1}">
                    <asvg:svgBlip xmlns:asvg="http://schemas.microsoft.com/office/drawing/2016/SVG/main" r:embed="rId6"/>
                  </a:ext>
                </a:extLst>
              </a:blip>
              <a:stretch>
                <a:fillRect b="-41060"/>
              </a:stretch>
            </a:blipFill>
          </p:spPr>
        </p:sp>
        <p:grpSp>
          <p:nvGrpSpPr>
            <p:cNvPr id="6" name="Group 6"/>
            <p:cNvGrpSpPr/>
            <p:nvPr/>
          </p:nvGrpSpPr>
          <p:grpSpPr>
            <a:xfrm>
              <a:off x="15429" y="2001866"/>
              <a:ext cx="16149876" cy="10602182"/>
              <a:chOff x="0" y="0"/>
              <a:chExt cx="2376494" cy="1560137"/>
            </a:xfrm>
          </p:grpSpPr>
          <p:sp>
            <p:nvSpPr>
              <p:cNvPr id="7" name="Freeform 7"/>
              <p:cNvSpPr/>
              <p:nvPr/>
            </p:nvSpPr>
            <p:spPr>
              <a:xfrm>
                <a:off x="0" y="0"/>
                <a:ext cx="2376494" cy="1560137"/>
              </a:xfrm>
              <a:custGeom>
                <a:avLst/>
                <a:gdLst/>
                <a:ahLst/>
                <a:cxnLst/>
                <a:rect l="l" t="t" r="r" b="b"/>
                <a:pathLst>
                  <a:path w="2376494" h="1560137">
                    <a:moveTo>
                      <a:pt x="0" y="0"/>
                    </a:moveTo>
                    <a:lnTo>
                      <a:pt x="2376494" y="0"/>
                    </a:lnTo>
                    <a:lnTo>
                      <a:pt x="2376494" y="1560137"/>
                    </a:lnTo>
                    <a:lnTo>
                      <a:pt x="0" y="1560137"/>
                    </a:lnTo>
                    <a:close/>
                  </a:path>
                </a:pathLst>
              </a:custGeom>
              <a:solidFill>
                <a:srgbClr val="FFC34E"/>
              </a:solidFill>
              <a:ln w="19050">
                <a:solidFill>
                  <a:srgbClr val="3B3A3A"/>
                </a:solidFill>
              </a:ln>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4050389" y="764428"/>
              <a:ext cx="11078140" cy="1037968"/>
            </a:xfrm>
            <a:prstGeom prst="rect">
              <a:avLst/>
            </a:prstGeom>
          </p:spPr>
          <p:txBody>
            <a:bodyPr lIns="0" tIns="0" rIns="0" bIns="0" rtlCol="0" anchor="t">
              <a:spAutoFit/>
            </a:bodyPr>
            <a:lstStyle/>
            <a:p>
              <a:pPr>
                <a:lnSpc>
                  <a:spcPts val="6462"/>
                </a:lnSpc>
              </a:pPr>
              <a:r>
                <a:rPr lang="en-US" sz="4616" spc="923">
                  <a:solidFill>
                    <a:srgbClr val="FFFFFF"/>
                  </a:solidFill>
                  <a:latin typeface="Acherus Militant Light Bold"/>
                </a:rPr>
                <a:t>QUERY</a:t>
              </a:r>
            </a:p>
          </p:txBody>
        </p:sp>
      </p:grpSp>
      <p:sp>
        <p:nvSpPr>
          <p:cNvPr id="10" name="TextBox 10"/>
          <p:cNvSpPr txBox="1"/>
          <p:nvPr/>
        </p:nvSpPr>
        <p:spPr>
          <a:xfrm>
            <a:off x="5987719" y="2173417"/>
            <a:ext cx="11793438" cy="7501255"/>
          </a:xfrm>
          <a:prstGeom prst="rect">
            <a:avLst/>
          </a:prstGeom>
        </p:spPr>
        <p:txBody>
          <a:bodyPr lIns="0" tIns="0" rIns="0" bIns="0" rtlCol="0" anchor="t">
            <a:spAutoFit/>
          </a:bodyPr>
          <a:lstStyle/>
          <a:p>
            <a:pPr algn="just">
              <a:lnSpc>
                <a:spcPts val="3919"/>
              </a:lnSpc>
            </a:pPr>
            <a:r>
              <a:rPr lang="en-US" sz="2799" spc="559">
                <a:solidFill>
                  <a:srgbClr val="000000"/>
                </a:solidFill>
                <a:latin typeface="Agrandir Medium"/>
              </a:rPr>
              <a:t>DELIMITER $$</a:t>
            </a:r>
          </a:p>
          <a:p>
            <a:pPr algn="just">
              <a:lnSpc>
                <a:spcPts val="3919"/>
              </a:lnSpc>
            </a:pPr>
            <a:endParaRPr lang="en-US" sz="2799" spc="559">
              <a:solidFill>
                <a:srgbClr val="000000"/>
              </a:solidFill>
              <a:latin typeface="Agrandir Medium"/>
            </a:endParaRPr>
          </a:p>
          <a:p>
            <a:pPr algn="just">
              <a:lnSpc>
                <a:spcPts val="3919"/>
              </a:lnSpc>
            </a:pPr>
            <a:r>
              <a:rPr lang="en-US" sz="2799" spc="559">
                <a:solidFill>
                  <a:srgbClr val="000000"/>
                </a:solidFill>
                <a:latin typeface="Agrandir Medium"/>
              </a:rPr>
              <a:t>CREATE PROCEDURE `GetAppointmentDiagnosis`()</a:t>
            </a:r>
          </a:p>
          <a:p>
            <a:pPr algn="just">
              <a:lnSpc>
                <a:spcPts val="3919"/>
              </a:lnSpc>
            </a:pPr>
            <a:r>
              <a:rPr lang="en-US" sz="2799" spc="559">
                <a:solidFill>
                  <a:srgbClr val="000000"/>
                </a:solidFill>
                <a:latin typeface="Agrandir Medium"/>
              </a:rPr>
              <a:t>BEGIN</a:t>
            </a:r>
          </a:p>
          <a:p>
            <a:pPr algn="just">
              <a:lnSpc>
                <a:spcPts val="3919"/>
              </a:lnSpc>
            </a:pPr>
            <a:r>
              <a:rPr lang="en-US" sz="2799" spc="559">
                <a:solidFill>
                  <a:srgbClr val="000000"/>
                </a:solidFill>
                <a:latin typeface="Agrandir Medium"/>
              </a:rPr>
              <a:t> SELECT a.idAppointment, a.date, </a:t>
            </a:r>
          </a:p>
          <a:p>
            <a:pPr algn="just">
              <a:lnSpc>
                <a:spcPts val="3919"/>
              </a:lnSpc>
            </a:pPr>
            <a:r>
              <a:rPr lang="en-US" sz="2799" spc="559">
                <a:solidFill>
                  <a:srgbClr val="000000"/>
                </a:solidFill>
                <a:latin typeface="Agrandir Medium"/>
              </a:rPr>
              <a:t>a.start_time, a.end_time, a.status, d.nama_doc, </a:t>
            </a:r>
          </a:p>
          <a:p>
            <a:pPr algn="just">
              <a:lnSpc>
                <a:spcPts val="3919"/>
              </a:lnSpc>
            </a:pPr>
            <a:r>
              <a:rPr lang="en-US" sz="2799" spc="559">
                <a:solidFill>
                  <a:srgbClr val="000000"/>
                </a:solidFill>
                <a:latin typeface="Agrandir Medium"/>
              </a:rPr>
              <a:t>d.gender_doc, diag.diagnosis, diag.prescription</a:t>
            </a:r>
          </a:p>
          <a:p>
            <a:pPr algn="just">
              <a:lnSpc>
                <a:spcPts val="3919"/>
              </a:lnSpc>
            </a:pPr>
            <a:r>
              <a:rPr lang="en-US" sz="2799" spc="559">
                <a:solidFill>
                  <a:srgbClr val="000000"/>
                </a:solidFill>
                <a:latin typeface="Agrandir Medium"/>
              </a:rPr>
              <a:t> FROM appointment a</a:t>
            </a:r>
          </a:p>
          <a:p>
            <a:pPr algn="just">
              <a:lnSpc>
                <a:spcPts val="3919"/>
              </a:lnSpc>
            </a:pPr>
            <a:r>
              <a:rPr lang="en-US" sz="2799" spc="559">
                <a:solidFill>
                  <a:srgbClr val="000000"/>
                </a:solidFill>
                <a:latin typeface="Agrandir Medium"/>
              </a:rPr>
              <a:t> JOIN diagnose diag ON </a:t>
            </a:r>
          </a:p>
          <a:p>
            <a:pPr algn="just">
              <a:lnSpc>
                <a:spcPts val="3919"/>
              </a:lnSpc>
            </a:pPr>
            <a:r>
              <a:rPr lang="en-US" sz="2799" spc="559">
                <a:solidFill>
                  <a:srgbClr val="000000"/>
                </a:solidFill>
                <a:latin typeface="Agrandir Medium"/>
              </a:rPr>
              <a:t>a.idAppointment = diag.idAppointment</a:t>
            </a:r>
          </a:p>
          <a:p>
            <a:pPr algn="just">
              <a:lnSpc>
                <a:spcPts val="3919"/>
              </a:lnSpc>
            </a:pPr>
            <a:r>
              <a:rPr lang="en-US" sz="2799" spc="559">
                <a:solidFill>
                  <a:srgbClr val="000000"/>
                </a:solidFill>
                <a:latin typeface="Agrandir Medium"/>
              </a:rPr>
              <a:t> JOIN doctor d ON diag.email_doc = d.email_doc;</a:t>
            </a:r>
          </a:p>
          <a:p>
            <a:pPr algn="just">
              <a:lnSpc>
                <a:spcPts val="3919"/>
              </a:lnSpc>
            </a:pPr>
            <a:r>
              <a:rPr lang="en-US" sz="2799" spc="559">
                <a:solidFill>
                  <a:srgbClr val="000000"/>
                </a:solidFill>
                <a:latin typeface="Agrandir Medium"/>
              </a:rPr>
              <a:t>END$$</a:t>
            </a:r>
          </a:p>
          <a:p>
            <a:pPr algn="just">
              <a:lnSpc>
                <a:spcPts val="3919"/>
              </a:lnSpc>
            </a:pPr>
            <a:endParaRPr lang="en-US" sz="2799" spc="559">
              <a:solidFill>
                <a:srgbClr val="000000"/>
              </a:solidFill>
              <a:latin typeface="Agrandir Medium"/>
            </a:endParaRPr>
          </a:p>
          <a:p>
            <a:pPr algn="just">
              <a:lnSpc>
                <a:spcPts val="3919"/>
              </a:lnSpc>
            </a:pPr>
            <a:r>
              <a:rPr lang="en-US" sz="2799" spc="559">
                <a:solidFill>
                  <a:srgbClr val="000000"/>
                </a:solidFill>
                <a:latin typeface="Agrandir Medium"/>
              </a:rPr>
              <a:t>CALL GetAppointmentDiagnosis();</a:t>
            </a:r>
          </a:p>
          <a:p>
            <a:pPr algn="just">
              <a:lnSpc>
                <a:spcPts val="3919"/>
              </a:lnSpc>
            </a:pPr>
            <a:endParaRPr lang="en-US" sz="2799" spc="559">
              <a:solidFill>
                <a:srgbClr val="000000"/>
              </a:solidFill>
              <a:latin typeface="Agrandir Medium"/>
            </a:endParaRPr>
          </a:p>
        </p:txBody>
      </p:sp>
      <p:sp>
        <p:nvSpPr>
          <p:cNvPr id="11" name="TextBox 11"/>
          <p:cNvSpPr txBox="1"/>
          <p:nvPr/>
        </p:nvSpPr>
        <p:spPr>
          <a:xfrm>
            <a:off x="507770" y="1257747"/>
            <a:ext cx="5068743" cy="1801494"/>
          </a:xfrm>
          <a:prstGeom prst="rect">
            <a:avLst/>
          </a:prstGeom>
        </p:spPr>
        <p:txBody>
          <a:bodyPr lIns="0" tIns="0" rIns="0" bIns="0" rtlCol="0" anchor="t">
            <a:spAutoFit/>
          </a:bodyPr>
          <a:lstStyle/>
          <a:p>
            <a:pPr>
              <a:lnSpc>
                <a:spcPts val="7280"/>
              </a:lnSpc>
            </a:pPr>
            <a:r>
              <a:rPr lang="en-US" sz="5200">
                <a:solidFill>
                  <a:srgbClr val="3B3A3A"/>
                </a:solidFill>
                <a:latin typeface="Open Sauce SemiBold"/>
              </a:rPr>
              <a:t>STORE PROCEDURE 1</a:t>
            </a:r>
          </a:p>
        </p:txBody>
      </p:sp>
      <p:sp>
        <p:nvSpPr>
          <p:cNvPr id="12" name="TextBox 12"/>
          <p:cNvSpPr txBox="1"/>
          <p:nvPr/>
        </p:nvSpPr>
        <p:spPr>
          <a:xfrm>
            <a:off x="507770" y="3333114"/>
            <a:ext cx="4410199" cy="2267586"/>
          </a:xfrm>
          <a:prstGeom prst="rect">
            <a:avLst/>
          </a:prstGeom>
        </p:spPr>
        <p:txBody>
          <a:bodyPr lIns="0" tIns="0" rIns="0" bIns="0" rtlCol="0" anchor="t">
            <a:spAutoFit/>
          </a:bodyPr>
          <a:lstStyle/>
          <a:p>
            <a:pPr>
              <a:lnSpc>
                <a:spcPts val="3639"/>
              </a:lnSpc>
            </a:pPr>
            <a:r>
              <a:rPr lang="en-US" sz="2599">
                <a:solidFill>
                  <a:srgbClr val="000000"/>
                </a:solidFill>
                <a:latin typeface="Trocchi"/>
              </a:rPr>
              <a:t>Akan dibuat store procedure yang akan menampilkan janji temu  dokter, dagnosis, dan resepnya.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a:off x="1028700" y="8646770"/>
            <a:ext cx="2982430" cy="836323"/>
          </a:xfrm>
          <a:custGeom>
            <a:avLst/>
            <a:gdLst/>
            <a:ahLst/>
            <a:cxnLst/>
            <a:rect l="l" t="t" r="r" b="b"/>
            <a:pathLst>
              <a:path w="2982430" h="836323">
                <a:moveTo>
                  <a:pt x="0" y="0"/>
                </a:moveTo>
                <a:lnTo>
                  <a:pt x="2982430" y="0"/>
                </a:lnTo>
                <a:lnTo>
                  <a:pt x="2982430" y="836323"/>
                </a:lnTo>
                <a:lnTo>
                  <a:pt x="0" y="836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028700" y="2747393"/>
            <a:ext cx="16446411" cy="5514489"/>
            <a:chOff x="0" y="0"/>
            <a:chExt cx="18938240" cy="6350000"/>
          </a:xfrm>
        </p:grpSpPr>
        <p:sp>
          <p:nvSpPr>
            <p:cNvPr id="5" name="Freeform 5"/>
            <p:cNvSpPr/>
            <p:nvPr/>
          </p:nvSpPr>
          <p:spPr>
            <a:xfrm>
              <a:off x="27940" y="27940"/>
              <a:ext cx="18883630" cy="916940"/>
            </a:xfrm>
            <a:custGeom>
              <a:avLst/>
              <a:gdLst/>
              <a:ahLst/>
              <a:cxnLst/>
              <a:rect l="l" t="t" r="r" b="b"/>
              <a:pathLst>
                <a:path w="18883630" h="91694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237986"/>
            </a:solidFill>
          </p:spPr>
        </p:sp>
        <p:sp>
          <p:nvSpPr>
            <p:cNvPr id="6" name="Freeform 6"/>
            <p:cNvSpPr/>
            <p:nvPr/>
          </p:nvSpPr>
          <p:spPr>
            <a:xfrm>
              <a:off x="27940" y="944880"/>
              <a:ext cx="18883630" cy="5377180"/>
            </a:xfrm>
            <a:custGeom>
              <a:avLst/>
              <a:gdLst/>
              <a:ahLst/>
              <a:cxnLst/>
              <a:rect l="l" t="t" r="r" b="b"/>
              <a:pathLst>
                <a:path w="18883630" h="537718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5"/>
              <a:stretch>
                <a:fillRect l="-1084" r="-1084"/>
              </a:stretch>
            </a:blipFill>
          </p:spPr>
        </p:sp>
        <p:sp>
          <p:nvSpPr>
            <p:cNvPr id="7" name="Freeform 7"/>
            <p:cNvSpPr/>
            <p:nvPr/>
          </p:nvSpPr>
          <p:spPr>
            <a:xfrm>
              <a:off x="317500" y="299720"/>
              <a:ext cx="1515110" cy="369570"/>
            </a:xfrm>
            <a:custGeom>
              <a:avLst/>
              <a:gdLst/>
              <a:ahLst/>
              <a:cxnLst/>
              <a:rect l="l" t="t" r="r" b="b"/>
              <a:pathLst>
                <a:path w="1515110" h="36957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F6F6F6"/>
            </a:solidFill>
          </p:spPr>
        </p:sp>
        <p:sp>
          <p:nvSpPr>
            <p:cNvPr id="8" name="Freeform 8"/>
            <p:cNvSpPr/>
            <p:nvPr/>
          </p:nvSpPr>
          <p:spPr>
            <a:xfrm>
              <a:off x="0" y="0"/>
              <a:ext cx="18939509" cy="6350000"/>
            </a:xfrm>
            <a:custGeom>
              <a:avLst/>
              <a:gdLst/>
              <a:ahLst/>
              <a:cxnLst/>
              <a:rect l="l" t="t" r="r" b="b"/>
              <a:pathLst>
                <a:path w="18939509" h="6350000">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3B3A3A"/>
            </a:solidFill>
          </p:spPr>
        </p:sp>
      </p:grpSp>
      <p:sp>
        <p:nvSpPr>
          <p:cNvPr id="9" name="Freeform 9"/>
          <p:cNvSpPr/>
          <p:nvPr/>
        </p:nvSpPr>
        <p:spPr>
          <a:xfrm>
            <a:off x="16123930" y="7929562"/>
            <a:ext cx="1135370" cy="1135370"/>
          </a:xfrm>
          <a:custGeom>
            <a:avLst/>
            <a:gdLst/>
            <a:ahLst/>
            <a:cxnLst/>
            <a:rect l="l" t="t" r="r" b="b"/>
            <a:pathLst>
              <a:path w="1135370" h="1135370">
                <a:moveTo>
                  <a:pt x="0" y="0"/>
                </a:moveTo>
                <a:lnTo>
                  <a:pt x="1135370" y="0"/>
                </a:lnTo>
                <a:lnTo>
                  <a:pt x="1135370" y="1135369"/>
                </a:lnTo>
                <a:lnTo>
                  <a:pt x="0" y="1135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1172593"/>
            <a:ext cx="5066845" cy="1193800"/>
          </a:xfrm>
          <a:prstGeom prst="rect">
            <a:avLst/>
          </a:prstGeom>
        </p:spPr>
        <p:txBody>
          <a:bodyPr lIns="0" tIns="0" rIns="0" bIns="0" rtlCol="0" anchor="t">
            <a:spAutoFit/>
          </a:bodyPr>
          <a:lstStyle/>
          <a:p>
            <a:pPr>
              <a:lnSpc>
                <a:spcPts val="9799"/>
              </a:lnSpc>
            </a:pPr>
            <a:r>
              <a:rPr lang="en-US" sz="6999">
                <a:solidFill>
                  <a:srgbClr val="3B3A3A"/>
                </a:solidFill>
                <a:latin typeface="Open Sauce SemiBold"/>
              </a:rPr>
              <a:t> Output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TextBox 3"/>
          <p:cNvSpPr txBox="1"/>
          <p:nvPr/>
        </p:nvSpPr>
        <p:spPr>
          <a:xfrm>
            <a:off x="4632548" y="587315"/>
            <a:ext cx="9022905" cy="1012189"/>
          </a:xfrm>
          <a:prstGeom prst="rect">
            <a:avLst/>
          </a:prstGeom>
        </p:spPr>
        <p:txBody>
          <a:bodyPr lIns="0" tIns="0" rIns="0" bIns="0" rtlCol="0" anchor="t">
            <a:spAutoFit/>
          </a:bodyPr>
          <a:lstStyle/>
          <a:p>
            <a:pPr>
              <a:lnSpc>
                <a:spcPts val="8260"/>
              </a:lnSpc>
            </a:pPr>
            <a:r>
              <a:rPr lang="en-US" sz="5900">
                <a:solidFill>
                  <a:srgbClr val="3B3A3A"/>
                </a:solidFill>
                <a:latin typeface="Open Sauce SemiBold"/>
              </a:rPr>
              <a:t>STORE PROCEDURE 2</a:t>
            </a:r>
          </a:p>
        </p:txBody>
      </p:sp>
      <p:grpSp>
        <p:nvGrpSpPr>
          <p:cNvPr id="4" name="Group 4"/>
          <p:cNvGrpSpPr/>
          <p:nvPr/>
        </p:nvGrpSpPr>
        <p:grpSpPr>
          <a:xfrm>
            <a:off x="498366" y="2997961"/>
            <a:ext cx="17291268" cy="3226658"/>
            <a:chOff x="0" y="0"/>
            <a:chExt cx="4554079" cy="849819"/>
          </a:xfrm>
        </p:grpSpPr>
        <p:sp>
          <p:nvSpPr>
            <p:cNvPr id="5" name="Freeform 5"/>
            <p:cNvSpPr/>
            <p:nvPr/>
          </p:nvSpPr>
          <p:spPr>
            <a:xfrm>
              <a:off x="0" y="0"/>
              <a:ext cx="4554079" cy="849819"/>
            </a:xfrm>
            <a:custGeom>
              <a:avLst/>
              <a:gdLst/>
              <a:ahLst/>
              <a:cxnLst/>
              <a:rect l="l" t="t" r="r" b="b"/>
              <a:pathLst>
                <a:path w="4554079" h="849819">
                  <a:moveTo>
                    <a:pt x="22835" y="0"/>
                  </a:moveTo>
                  <a:lnTo>
                    <a:pt x="4531244" y="0"/>
                  </a:lnTo>
                  <a:cubicBezTo>
                    <a:pt x="4537301" y="0"/>
                    <a:pt x="4543109" y="2406"/>
                    <a:pt x="4547391" y="6688"/>
                  </a:cubicBezTo>
                  <a:cubicBezTo>
                    <a:pt x="4551673" y="10970"/>
                    <a:pt x="4554079" y="16778"/>
                    <a:pt x="4554079" y="22835"/>
                  </a:cubicBezTo>
                  <a:lnTo>
                    <a:pt x="4554079" y="826985"/>
                  </a:lnTo>
                  <a:cubicBezTo>
                    <a:pt x="4554079" y="833041"/>
                    <a:pt x="4551673" y="838849"/>
                    <a:pt x="4547391" y="843131"/>
                  </a:cubicBezTo>
                  <a:cubicBezTo>
                    <a:pt x="4543109" y="847414"/>
                    <a:pt x="4537301" y="849819"/>
                    <a:pt x="4531244" y="849819"/>
                  </a:cubicBezTo>
                  <a:lnTo>
                    <a:pt x="22835" y="849819"/>
                  </a:lnTo>
                  <a:cubicBezTo>
                    <a:pt x="16778" y="849819"/>
                    <a:pt x="10970" y="847414"/>
                    <a:pt x="6688" y="843131"/>
                  </a:cubicBezTo>
                  <a:cubicBezTo>
                    <a:pt x="2406" y="838849"/>
                    <a:pt x="0" y="833041"/>
                    <a:pt x="0" y="826985"/>
                  </a:cubicBezTo>
                  <a:lnTo>
                    <a:pt x="0" y="22835"/>
                  </a:lnTo>
                  <a:cubicBezTo>
                    <a:pt x="0" y="16778"/>
                    <a:pt x="2406" y="10970"/>
                    <a:pt x="6688" y="6688"/>
                  </a:cubicBezTo>
                  <a:cubicBezTo>
                    <a:pt x="10970" y="2406"/>
                    <a:pt x="16778" y="0"/>
                    <a:pt x="22835" y="0"/>
                  </a:cubicBezTo>
                  <a:close/>
                </a:path>
              </a:pathLst>
            </a:custGeom>
            <a:solidFill>
              <a:srgbClr val="0D848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498366" y="4167206"/>
            <a:ext cx="17291268" cy="5598459"/>
            <a:chOff x="0" y="0"/>
            <a:chExt cx="4554079" cy="1474491"/>
          </a:xfrm>
        </p:grpSpPr>
        <p:sp>
          <p:nvSpPr>
            <p:cNvPr id="8" name="Freeform 8"/>
            <p:cNvSpPr/>
            <p:nvPr/>
          </p:nvSpPr>
          <p:spPr>
            <a:xfrm>
              <a:off x="0" y="0"/>
              <a:ext cx="4554079" cy="1474491"/>
            </a:xfrm>
            <a:custGeom>
              <a:avLst/>
              <a:gdLst/>
              <a:ahLst/>
              <a:cxnLst/>
              <a:rect l="l" t="t" r="r" b="b"/>
              <a:pathLst>
                <a:path w="4554079" h="1474491">
                  <a:moveTo>
                    <a:pt x="0" y="0"/>
                  </a:moveTo>
                  <a:lnTo>
                    <a:pt x="4554079" y="0"/>
                  </a:lnTo>
                  <a:lnTo>
                    <a:pt x="4554079" y="1474491"/>
                  </a:lnTo>
                  <a:lnTo>
                    <a:pt x="0" y="1474491"/>
                  </a:lnTo>
                  <a:close/>
                </a:path>
              </a:pathLst>
            </a:custGeom>
            <a:solidFill>
              <a:srgbClr val="FFC34E"/>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812293" y="4310337"/>
            <a:ext cx="16663414" cy="5755963"/>
          </a:xfrm>
          <a:prstGeom prst="rect">
            <a:avLst/>
          </a:prstGeom>
        </p:spPr>
        <p:txBody>
          <a:bodyPr lIns="0" tIns="0" rIns="0" bIns="0" rtlCol="0" anchor="t">
            <a:spAutoFit/>
          </a:bodyPr>
          <a:lstStyle/>
          <a:p>
            <a:pPr algn="just">
              <a:lnSpc>
                <a:spcPts val="3517"/>
              </a:lnSpc>
            </a:pPr>
            <a:r>
              <a:rPr lang="en-US" sz="2512" spc="502">
                <a:solidFill>
                  <a:srgbClr val="000000"/>
                </a:solidFill>
                <a:latin typeface="Agrandir Medium"/>
              </a:rPr>
              <a:t>DELIMITER//</a:t>
            </a:r>
          </a:p>
          <a:p>
            <a:pPr algn="just">
              <a:lnSpc>
                <a:spcPts val="3517"/>
              </a:lnSpc>
            </a:pPr>
            <a:r>
              <a:rPr lang="en-US" sz="2512" spc="502">
                <a:solidFill>
                  <a:srgbClr val="000000"/>
                </a:solidFill>
                <a:latin typeface="Agrandir Medium"/>
              </a:rPr>
              <a:t>CREATE PROCEDURE JanjiTemuDokterPasien()</a:t>
            </a:r>
          </a:p>
          <a:p>
            <a:pPr algn="just">
              <a:lnSpc>
                <a:spcPts val="3517"/>
              </a:lnSpc>
            </a:pPr>
            <a:r>
              <a:rPr lang="en-US" sz="2512" spc="502">
                <a:solidFill>
                  <a:srgbClr val="000000"/>
                </a:solidFill>
                <a:latin typeface="Agrandir Medium"/>
              </a:rPr>
              <a:t>BEGIN</a:t>
            </a:r>
          </a:p>
          <a:p>
            <a:pPr algn="just">
              <a:lnSpc>
                <a:spcPts val="3517"/>
              </a:lnSpc>
            </a:pPr>
            <a:r>
              <a:rPr lang="en-US" sz="2512" spc="502">
                <a:solidFill>
                  <a:srgbClr val="000000"/>
                </a:solidFill>
                <a:latin typeface="Agrandir Medium"/>
              </a:rPr>
              <a:t>  SELECT nama_doc, gender_doc, day_go, start_time, end_time, nama_pat</a:t>
            </a:r>
          </a:p>
          <a:p>
            <a:pPr algn="just">
              <a:lnSpc>
                <a:spcPts val="3517"/>
              </a:lnSpc>
            </a:pPr>
            <a:r>
              <a:rPr lang="en-US" sz="2512" spc="502">
                <a:solidFill>
                  <a:srgbClr val="000000"/>
                </a:solidFill>
                <a:latin typeface="Agrandir Medium"/>
              </a:rPr>
              <a:t>  FROM doctor natural join doctorhaveschedules natural join schedules</a:t>
            </a:r>
          </a:p>
          <a:p>
            <a:pPr algn="just">
              <a:lnSpc>
                <a:spcPts val="3517"/>
              </a:lnSpc>
            </a:pPr>
            <a:r>
              <a:rPr lang="en-US" sz="2512" spc="502">
                <a:solidFill>
                  <a:srgbClr val="000000"/>
                </a:solidFill>
                <a:latin typeface="Agrandir Medium"/>
              </a:rPr>
              <a:t>  natural join doctorviewshistory natural join medicalhistory</a:t>
            </a:r>
          </a:p>
          <a:p>
            <a:pPr algn="just">
              <a:lnSpc>
                <a:spcPts val="3517"/>
              </a:lnSpc>
            </a:pPr>
            <a:r>
              <a:rPr lang="en-US" sz="2512" spc="502">
                <a:solidFill>
                  <a:srgbClr val="000000"/>
                </a:solidFill>
                <a:latin typeface="Agrandir Medium"/>
              </a:rPr>
              <a:t>  natural join patientfillshistory natural join patient</a:t>
            </a:r>
          </a:p>
          <a:p>
            <a:pPr algn="just">
              <a:lnSpc>
                <a:spcPts val="3517"/>
              </a:lnSpc>
            </a:pPr>
            <a:r>
              <a:rPr lang="en-US" sz="2512" spc="502">
                <a:solidFill>
                  <a:srgbClr val="000000"/>
                </a:solidFill>
                <a:latin typeface="Agrandir Medium"/>
              </a:rPr>
              <a:t>  ORDER BY nama_doc;</a:t>
            </a:r>
          </a:p>
          <a:p>
            <a:pPr algn="just">
              <a:lnSpc>
                <a:spcPts val="3517"/>
              </a:lnSpc>
            </a:pPr>
            <a:r>
              <a:rPr lang="en-US" sz="2512" spc="502">
                <a:solidFill>
                  <a:srgbClr val="000000"/>
                </a:solidFill>
                <a:latin typeface="Agrandir Medium"/>
              </a:rPr>
              <a:t>END//</a:t>
            </a:r>
          </a:p>
          <a:p>
            <a:pPr algn="just">
              <a:lnSpc>
                <a:spcPts val="3517"/>
              </a:lnSpc>
            </a:pPr>
            <a:r>
              <a:rPr lang="en-US" sz="2512" spc="502">
                <a:solidFill>
                  <a:srgbClr val="000000"/>
                </a:solidFill>
                <a:latin typeface="Agrandir Medium"/>
              </a:rPr>
              <a:t>DELIMITER</a:t>
            </a:r>
          </a:p>
          <a:p>
            <a:pPr algn="just">
              <a:lnSpc>
                <a:spcPts val="3517"/>
              </a:lnSpc>
            </a:pPr>
            <a:endParaRPr lang="en-US" sz="2512" spc="502">
              <a:solidFill>
                <a:srgbClr val="000000"/>
              </a:solidFill>
              <a:latin typeface="Agrandir Medium"/>
            </a:endParaRPr>
          </a:p>
          <a:p>
            <a:pPr algn="just">
              <a:lnSpc>
                <a:spcPts val="3517"/>
              </a:lnSpc>
            </a:pPr>
            <a:r>
              <a:rPr lang="en-US" sz="2512" spc="502">
                <a:solidFill>
                  <a:srgbClr val="000000"/>
                </a:solidFill>
                <a:latin typeface="Agrandir Medium"/>
              </a:rPr>
              <a:t>CALL JanjiTemuDokterPasien();</a:t>
            </a:r>
          </a:p>
          <a:p>
            <a:pPr algn="just">
              <a:lnSpc>
                <a:spcPts val="3517"/>
              </a:lnSpc>
            </a:pPr>
            <a:endParaRPr lang="en-US" sz="2512" spc="502">
              <a:solidFill>
                <a:srgbClr val="000000"/>
              </a:solidFill>
              <a:latin typeface="Agrandir Medium"/>
            </a:endParaRPr>
          </a:p>
        </p:txBody>
      </p:sp>
      <p:sp>
        <p:nvSpPr>
          <p:cNvPr id="11" name="Freeform 11"/>
          <p:cNvSpPr/>
          <p:nvPr/>
        </p:nvSpPr>
        <p:spPr>
          <a:xfrm rot="-10800000">
            <a:off x="1028700" y="3245665"/>
            <a:ext cx="2839201" cy="743355"/>
          </a:xfrm>
          <a:custGeom>
            <a:avLst/>
            <a:gdLst/>
            <a:ahLst/>
            <a:cxnLst/>
            <a:rect l="l" t="t" r="r" b="b"/>
            <a:pathLst>
              <a:path w="2839201" h="743355">
                <a:moveTo>
                  <a:pt x="0" y="0"/>
                </a:moveTo>
                <a:lnTo>
                  <a:pt x="2839201" y="0"/>
                </a:lnTo>
                <a:lnTo>
                  <a:pt x="2839201" y="743354"/>
                </a:lnTo>
                <a:lnTo>
                  <a:pt x="0" y="743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55182" y="3038647"/>
            <a:ext cx="3356553" cy="1043090"/>
          </a:xfrm>
          <a:prstGeom prst="rect">
            <a:avLst/>
          </a:prstGeom>
        </p:spPr>
        <p:txBody>
          <a:bodyPr lIns="0" tIns="0" rIns="0" bIns="0" rtlCol="0" anchor="t">
            <a:spAutoFit/>
          </a:bodyPr>
          <a:lstStyle/>
          <a:p>
            <a:pPr>
              <a:lnSpc>
                <a:spcPts val="8583"/>
              </a:lnSpc>
            </a:pPr>
            <a:r>
              <a:rPr lang="en-US" sz="6130">
                <a:solidFill>
                  <a:srgbClr val="FFFFFF"/>
                </a:solidFill>
                <a:latin typeface="Open Sauce SemiBold"/>
              </a:rPr>
              <a:t> Query</a:t>
            </a:r>
          </a:p>
        </p:txBody>
      </p:sp>
      <p:sp>
        <p:nvSpPr>
          <p:cNvPr id="13" name="TextBox 13"/>
          <p:cNvSpPr txBox="1"/>
          <p:nvPr/>
        </p:nvSpPr>
        <p:spPr>
          <a:xfrm>
            <a:off x="3630410" y="1749551"/>
            <a:ext cx="11027180" cy="895986"/>
          </a:xfrm>
          <a:prstGeom prst="rect">
            <a:avLst/>
          </a:prstGeom>
        </p:spPr>
        <p:txBody>
          <a:bodyPr lIns="0" tIns="0" rIns="0" bIns="0" rtlCol="0" anchor="t">
            <a:spAutoFit/>
          </a:bodyPr>
          <a:lstStyle/>
          <a:p>
            <a:pPr algn="ctr">
              <a:lnSpc>
                <a:spcPts val="3639"/>
              </a:lnSpc>
            </a:pPr>
            <a:r>
              <a:rPr lang="en-US" sz="2599">
                <a:solidFill>
                  <a:srgbClr val="000000"/>
                </a:solidFill>
                <a:latin typeface="Trocchi"/>
              </a:rPr>
              <a:t>Akan dibuat store prosedure untuk menampilkan janji temu dokter, waktu, dan nama pasien yang ditangani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a:off x="1309301" y="9154888"/>
            <a:ext cx="2982430" cy="836323"/>
          </a:xfrm>
          <a:custGeom>
            <a:avLst/>
            <a:gdLst/>
            <a:ahLst/>
            <a:cxnLst/>
            <a:rect l="l" t="t" r="r" b="b"/>
            <a:pathLst>
              <a:path w="2982430" h="836323">
                <a:moveTo>
                  <a:pt x="0" y="0"/>
                </a:moveTo>
                <a:lnTo>
                  <a:pt x="2982430" y="0"/>
                </a:lnTo>
                <a:lnTo>
                  <a:pt x="2982430" y="836323"/>
                </a:lnTo>
                <a:lnTo>
                  <a:pt x="0" y="8363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14051" y="3202535"/>
            <a:ext cx="15280674" cy="5742803"/>
            <a:chOff x="0" y="0"/>
            <a:chExt cx="4024540" cy="1512508"/>
          </a:xfrm>
        </p:grpSpPr>
        <p:sp>
          <p:nvSpPr>
            <p:cNvPr id="5" name="Freeform 5"/>
            <p:cNvSpPr/>
            <p:nvPr/>
          </p:nvSpPr>
          <p:spPr>
            <a:xfrm>
              <a:off x="0" y="0"/>
              <a:ext cx="4024540" cy="1512508"/>
            </a:xfrm>
            <a:custGeom>
              <a:avLst/>
              <a:gdLst/>
              <a:ahLst/>
              <a:cxnLst/>
              <a:rect l="l" t="t" r="r" b="b"/>
              <a:pathLst>
                <a:path w="4024540" h="1512508">
                  <a:moveTo>
                    <a:pt x="0" y="0"/>
                  </a:moveTo>
                  <a:lnTo>
                    <a:pt x="4024540" y="0"/>
                  </a:lnTo>
                  <a:lnTo>
                    <a:pt x="4024540" y="1512508"/>
                  </a:lnTo>
                  <a:lnTo>
                    <a:pt x="0" y="1512508"/>
                  </a:lnTo>
                  <a:close/>
                </a:path>
              </a:pathLst>
            </a:custGeom>
            <a:solidFill>
              <a:srgbClr val="FFFFFF"/>
            </a:solidFill>
            <a:ln w="38100">
              <a:solidFill>
                <a:srgbClr val="000000"/>
              </a:solidFill>
            </a:ln>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a:off x="1383132" y="3404912"/>
            <a:ext cx="14942514" cy="5420833"/>
          </a:xfrm>
          <a:custGeom>
            <a:avLst/>
            <a:gdLst/>
            <a:ahLst/>
            <a:cxnLst/>
            <a:rect l="l" t="t" r="r" b="b"/>
            <a:pathLst>
              <a:path w="14942514" h="5420833">
                <a:moveTo>
                  <a:pt x="0" y="0"/>
                </a:moveTo>
                <a:lnTo>
                  <a:pt x="14942513" y="0"/>
                </a:lnTo>
                <a:lnTo>
                  <a:pt x="14942513" y="5420833"/>
                </a:lnTo>
                <a:lnTo>
                  <a:pt x="0" y="5420833"/>
                </a:lnTo>
                <a:lnTo>
                  <a:pt x="0" y="0"/>
                </a:lnTo>
                <a:close/>
              </a:path>
            </a:pathLst>
          </a:custGeom>
          <a:blipFill>
            <a:blip r:embed="rId5"/>
            <a:stretch>
              <a:fillRect l="-841" r="-2313"/>
            </a:stretch>
          </a:blipFill>
        </p:spPr>
      </p:sp>
      <p:sp>
        <p:nvSpPr>
          <p:cNvPr id="8" name="Freeform 8"/>
          <p:cNvSpPr/>
          <p:nvPr/>
        </p:nvSpPr>
        <p:spPr>
          <a:xfrm rot="-1074573">
            <a:off x="15359356" y="8377653"/>
            <a:ext cx="1135370" cy="1135370"/>
          </a:xfrm>
          <a:custGeom>
            <a:avLst/>
            <a:gdLst/>
            <a:ahLst/>
            <a:cxnLst/>
            <a:rect l="l" t="t" r="r" b="b"/>
            <a:pathLst>
              <a:path w="1135370" h="1135370">
                <a:moveTo>
                  <a:pt x="0" y="0"/>
                </a:moveTo>
                <a:lnTo>
                  <a:pt x="1135370" y="0"/>
                </a:lnTo>
                <a:lnTo>
                  <a:pt x="1135370" y="1135370"/>
                </a:lnTo>
                <a:lnTo>
                  <a:pt x="0" y="11353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1214051" y="2611909"/>
            <a:ext cx="15280674" cy="793002"/>
            <a:chOff x="0" y="0"/>
            <a:chExt cx="4024540" cy="208857"/>
          </a:xfrm>
        </p:grpSpPr>
        <p:sp>
          <p:nvSpPr>
            <p:cNvPr id="10" name="Freeform 10"/>
            <p:cNvSpPr/>
            <p:nvPr/>
          </p:nvSpPr>
          <p:spPr>
            <a:xfrm>
              <a:off x="0" y="0"/>
              <a:ext cx="4024540" cy="208857"/>
            </a:xfrm>
            <a:custGeom>
              <a:avLst/>
              <a:gdLst/>
              <a:ahLst/>
              <a:cxnLst/>
              <a:rect l="l" t="t" r="r" b="b"/>
              <a:pathLst>
                <a:path w="4024540" h="208857">
                  <a:moveTo>
                    <a:pt x="0" y="0"/>
                  </a:moveTo>
                  <a:lnTo>
                    <a:pt x="4024540" y="0"/>
                  </a:lnTo>
                  <a:lnTo>
                    <a:pt x="4024540" y="208857"/>
                  </a:lnTo>
                  <a:lnTo>
                    <a:pt x="0" y="208857"/>
                  </a:lnTo>
                  <a:close/>
                </a:path>
              </a:pathLst>
            </a:custGeom>
            <a:solidFill>
              <a:srgbClr val="237986"/>
            </a:solidFill>
            <a:ln w="38100">
              <a:solidFill>
                <a:srgbClr val="000000"/>
              </a:solidFill>
            </a:ln>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028700" y="895350"/>
            <a:ext cx="5066845" cy="1193800"/>
          </a:xfrm>
          <a:prstGeom prst="rect">
            <a:avLst/>
          </a:prstGeom>
        </p:spPr>
        <p:txBody>
          <a:bodyPr lIns="0" tIns="0" rIns="0" bIns="0" rtlCol="0" anchor="t">
            <a:spAutoFit/>
          </a:bodyPr>
          <a:lstStyle/>
          <a:p>
            <a:pPr>
              <a:lnSpc>
                <a:spcPts val="9799"/>
              </a:lnSpc>
            </a:pPr>
            <a:r>
              <a:rPr lang="en-US" sz="6999">
                <a:solidFill>
                  <a:srgbClr val="3B3A3A"/>
                </a:solidFill>
                <a:latin typeface="Open Sauce SemiBold"/>
              </a:rPr>
              <a:t> Output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grpSp>
        <p:nvGrpSpPr>
          <p:cNvPr id="3" name="Group 3"/>
          <p:cNvGrpSpPr/>
          <p:nvPr/>
        </p:nvGrpSpPr>
        <p:grpSpPr>
          <a:xfrm>
            <a:off x="6887329" y="1477128"/>
            <a:ext cx="10590908" cy="8257705"/>
            <a:chOff x="0" y="0"/>
            <a:chExt cx="14121211" cy="11010273"/>
          </a:xfrm>
        </p:grpSpPr>
        <p:sp>
          <p:nvSpPr>
            <p:cNvPr id="4" name="Freeform 4"/>
            <p:cNvSpPr/>
            <p:nvPr/>
          </p:nvSpPr>
          <p:spPr>
            <a:xfrm>
              <a:off x="0" y="0"/>
              <a:ext cx="14107733" cy="10436056"/>
            </a:xfrm>
            <a:custGeom>
              <a:avLst/>
              <a:gdLst/>
              <a:ahLst/>
              <a:cxnLst/>
              <a:rect l="l" t="t" r="r" b="b"/>
              <a:pathLst>
                <a:path w="14107733" h="10436056">
                  <a:moveTo>
                    <a:pt x="0" y="0"/>
                  </a:moveTo>
                  <a:lnTo>
                    <a:pt x="14107733" y="0"/>
                  </a:lnTo>
                  <a:lnTo>
                    <a:pt x="14107733" y="10436056"/>
                  </a:lnTo>
                  <a:lnTo>
                    <a:pt x="0" y="10436056"/>
                  </a:lnTo>
                  <a:lnTo>
                    <a:pt x="0" y="0"/>
                  </a:lnTo>
                  <a:close/>
                </a:path>
              </a:pathLst>
            </a:custGeom>
            <a:blipFill>
              <a:blip r:embed="rId3">
                <a:extLst>
                  <a:ext uri="{96DAC541-7B7A-43D3-8B79-37D633B846F1}">
                    <asvg:svgBlip xmlns:asvg="http://schemas.microsoft.com/office/drawing/2016/SVG/main" r:embed="rId4"/>
                  </a:ext>
                </a:extLst>
              </a:blip>
              <a:stretch>
                <a:fillRect b="-41060"/>
              </a:stretch>
            </a:blipFill>
          </p:spPr>
        </p:sp>
        <p:grpSp>
          <p:nvGrpSpPr>
            <p:cNvPr id="5" name="Group 5"/>
            <p:cNvGrpSpPr/>
            <p:nvPr/>
          </p:nvGrpSpPr>
          <p:grpSpPr>
            <a:xfrm>
              <a:off x="13478" y="1748731"/>
              <a:ext cx="14107733" cy="9261542"/>
              <a:chOff x="0" y="0"/>
              <a:chExt cx="2376494" cy="1560137"/>
            </a:xfrm>
          </p:grpSpPr>
          <p:sp>
            <p:nvSpPr>
              <p:cNvPr id="6" name="Freeform 6"/>
              <p:cNvSpPr/>
              <p:nvPr/>
            </p:nvSpPr>
            <p:spPr>
              <a:xfrm>
                <a:off x="0" y="0"/>
                <a:ext cx="2376494" cy="1560137"/>
              </a:xfrm>
              <a:custGeom>
                <a:avLst/>
                <a:gdLst/>
                <a:ahLst/>
                <a:cxnLst/>
                <a:rect l="l" t="t" r="r" b="b"/>
                <a:pathLst>
                  <a:path w="2376494" h="1560137">
                    <a:moveTo>
                      <a:pt x="0" y="0"/>
                    </a:moveTo>
                    <a:lnTo>
                      <a:pt x="2376494" y="0"/>
                    </a:lnTo>
                    <a:lnTo>
                      <a:pt x="2376494" y="1560137"/>
                    </a:lnTo>
                    <a:lnTo>
                      <a:pt x="0" y="1560137"/>
                    </a:lnTo>
                    <a:close/>
                  </a:path>
                </a:pathLst>
              </a:custGeom>
              <a:solidFill>
                <a:srgbClr val="FFC34E"/>
              </a:solidFill>
              <a:ln w="19050">
                <a:solidFill>
                  <a:srgbClr val="3B3A3A"/>
                </a:solidFill>
              </a:ln>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3538219" y="672363"/>
              <a:ext cx="9677315" cy="902120"/>
            </a:xfrm>
            <a:prstGeom prst="rect">
              <a:avLst/>
            </a:prstGeom>
          </p:spPr>
          <p:txBody>
            <a:bodyPr lIns="0" tIns="0" rIns="0" bIns="0" rtlCol="0" anchor="t">
              <a:spAutoFit/>
            </a:bodyPr>
            <a:lstStyle/>
            <a:p>
              <a:pPr>
                <a:lnSpc>
                  <a:spcPts val="5645"/>
                </a:lnSpc>
              </a:pPr>
              <a:r>
                <a:rPr lang="en-US" sz="4032" spc="806">
                  <a:solidFill>
                    <a:srgbClr val="FFFFFF"/>
                  </a:solidFill>
                  <a:latin typeface="Acherus Militant Light Bold"/>
                </a:rPr>
                <a:t>QUERY</a:t>
              </a:r>
            </a:p>
          </p:txBody>
        </p:sp>
      </p:grpSp>
      <p:sp>
        <p:nvSpPr>
          <p:cNvPr id="9" name="TextBox 9"/>
          <p:cNvSpPr txBox="1"/>
          <p:nvPr/>
        </p:nvSpPr>
        <p:spPr>
          <a:xfrm>
            <a:off x="1028700" y="1135744"/>
            <a:ext cx="6896226" cy="995679"/>
          </a:xfrm>
          <a:prstGeom prst="rect">
            <a:avLst/>
          </a:prstGeom>
        </p:spPr>
        <p:txBody>
          <a:bodyPr lIns="0" tIns="0" rIns="0" bIns="0" rtlCol="0" anchor="t">
            <a:spAutoFit/>
          </a:bodyPr>
          <a:lstStyle/>
          <a:p>
            <a:pPr>
              <a:lnSpc>
                <a:spcPts val="8120"/>
              </a:lnSpc>
            </a:pPr>
            <a:r>
              <a:rPr lang="en-US" sz="5800">
                <a:solidFill>
                  <a:srgbClr val="3B3A3A"/>
                </a:solidFill>
                <a:latin typeface="Open Sauce SemiBold"/>
              </a:rPr>
              <a:t>FUNCTION</a:t>
            </a:r>
          </a:p>
        </p:txBody>
      </p:sp>
      <p:sp>
        <p:nvSpPr>
          <p:cNvPr id="10" name="TextBox 10"/>
          <p:cNvSpPr txBox="1"/>
          <p:nvPr/>
        </p:nvSpPr>
        <p:spPr>
          <a:xfrm>
            <a:off x="7158375" y="2895229"/>
            <a:ext cx="10048816" cy="6508442"/>
          </a:xfrm>
          <a:prstGeom prst="rect">
            <a:avLst/>
          </a:prstGeom>
        </p:spPr>
        <p:txBody>
          <a:bodyPr lIns="0" tIns="0" rIns="0" bIns="0" rtlCol="0" anchor="t">
            <a:spAutoFit/>
          </a:bodyPr>
          <a:lstStyle/>
          <a:p>
            <a:pPr>
              <a:lnSpc>
                <a:spcPts val="4284"/>
              </a:lnSpc>
            </a:pPr>
            <a:r>
              <a:rPr lang="en-US" sz="3060">
                <a:solidFill>
                  <a:srgbClr val="000000"/>
                </a:solidFill>
                <a:latin typeface="Arimo"/>
              </a:rPr>
              <a:t>DELIMITER//</a:t>
            </a:r>
          </a:p>
          <a:p>
            <a:pPr>
              <a:lnSpc>
                <a:spcPts val="4284"/>
              </a:lnSpc>
            </a:pPr>
            <a:r>
              <a:rPr lang="en-US" sz="3060">
                <a:solidFill>
                  <a:srgbClr val="000000"/>
                </a:solidFill>
                <a:latin typeface="Arimo"/>
              </a:rPr>
              <a:t>CREATE FUNCTION GetPatientByPassword (pass varchar (20))</a:t>
            </a:r>
          </a:p>
          <a:p>
            <a:pPr>
              <a:lnSpc>
                <a:spcPts val="4284"/>
              </a:lnSpc>
            </a:pPr>
            <a:r>
              <a:rPr lang="en-US" sz="3060">
                <a:solidFill>
                  <a:srgbClr val="000000"/>
                </a:solidFill>
                <a:latin typeface="Arimo"/>
              </a:rPr>
              <a:t>   RETURNS varchar (20)</a:t>
            </a:r>
          </a:p>
          <a:p>
            <a:pPr>
              <a:lnSpc>
                <a:spcPts val="4284"/>
              </a:lnSpc>
            </a:pPr>
            <a:r>
              <a:rPr lang="en-US" sz="3060">
                <a:solidFill>
                  <a:srgbClr val="000000"/>
                </a:solidFill>
                <a:latin typeface="Arimo"/>
              </a:rPr>
              <a:t>   BEGIN</a:t>
            </a:r>
          </a:p>
          <a:p>
            <a:pPr>
              <a:lnSpc>
                <a:spcPts val="4284"/>
              </a:lnSpc>
            </a:pPr>
            <a:r>
              <a:rPr lang="en-US" sz="3060">
                <a:solidFill>
                  <a:srgbClr val="000000"/>
                </a:solidFill>
                <a:latin typeface="Arimo"/>
              </a:rPr>
              <a:t>    DECLARE nama VARCHAR(20);</a:t>
            </a:r>
          </a:p>
          <a:p>
            <a:pPr>
              <a:lnSpc>
                <a:spcPts val="4284"/>
              </a:lnSpc>
            </a:pPr>
            <a:r>
              <a:rPr lang="en-US" sz="3060">
                <a:solidFill>
                  <a:srgbClr val="000000"/>
                </a:solidFill>
                <a:latin typeface="Arimo"/>
              </a:rPr>
              <a:t>    SELECT nama_pat into nama</a:t>
            </a:r>
          </a:p>
          <a:p>
            <a:pPr>
              <a:lnSpc>
                <a:spcPts val="4284"/>
              </a:lnSpc>
            </a:pPr>
            <a:r>
              <a:rPr lang="en-US" sz="3060">
                <a:solidFill>
                  <a:srgbClr val="000000"/>
                </a:solidFill>
                <a:latin typeface="Arimo"/>
              </a:rPr>
              <a:t>    FROM patient</a:t>
            </a:r>
          </a:p>
          <a:p>
            <a:pPr>
              <a:lnSpc>
                <a:spcPts val="4284"/>
              </a:lnSpc>
            </a:pPr>
            <a:r>
              <a:rPr lang="en-US" sz="3060">
                <a:solidFill>
                  <a:srgbClr val="000000"/>
                </a:solidFill>
                <a:latin typeface="Arimo"/>
              </a:rPr>
              <a:t>    WHERE password_pat = pass;</a:t>
            </a:r>
          </a:p>
          <a:p>
            <a:pPr>
              <a:lnSpc>
                <a:spcPts val="4284"/>
              </a:lnSpc>
            </a:pPr>
            <a:r>
              <a:rPr lang="en-US" sz="3060">
                <a:solidFill>
                  <a:srgbClr val="000000"/>
                </a:solidFill>
                <a:latin typeface="Arimo"/>
              </a:rPr>
              <a:t>    RETURN nama;</a:t>
            </a:r>
          </a:p>
          <a:p>
            <a:pPr>
              <a:lnSpc>
                <a:spcPts val="4284"/>
              </a:lnSpc>
            </a:pPr>
            <a:r>
              <a:rPr lang="en-US" sz="3060">
                <a:solidFill>
                  <a:srgbClr val="000000"/>
                </a:solidFill>
                <a:latin typeface="Arimo"/>
              </a:rPr>
              <a:t>END//</a:t>
            </a:r>
          </a:p>
          <a:p>
            <a:pPr>
              <a:lnSpc>
                <a:spcPts val="4284"/>
              </a:lnSpc>
            </a:pPr>
            <a:r>
              <a:rPr lang="en-US" sz="3060">
                <a:solidFill>
                  <a:srgbClr val="000000"/>
                </a:solidFill>
                <a:latin typeface="Arimo"/>
              </a:rPr>
              <a:t>DELIMITER</a:t>
            </a:r>
          </a:p>
        </p:txBody>
      </p:sp>
      <p:sp>
        <p:nvSpPr>
          <p:cNvPr id="11" name="Freeform 11"/>
          <p:cNvSpPr/>
          <p:nvPr/>
        </p:nvSpPr>
        <p:spPr>
          <a:xfrm>
            <a:off x="14754269" y="6187550"/>
            <a:ext cx="3902429" cy="4556977"/>
          </a:xfrm>
          <a:custGeom>
            <a:avLst/>
            <a:gdLst/>
            <a:ahLst/>
            <a:cxnLst/>
            <a:rect l="l" t="t" r="r" b="b"/>
            <a:pathLst>
              <a:path w="3902429" h="4556977">
                <a:moveTo>
                  <a:pt x="0" y="0"/>
                </a:moveTo>
                <a:lnTo>
                  <a:pt x="3902429" y="0"/>
                </a:lnTo>
                <a:lnTo>
                  <a:pt x="3902429" y="4556977"/>
                </a:lnTo>
                <a:lnTo>
                  <a:pt x="0" y="45569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028700" y="2694989"/>
            <a:ext cx="5534127" cy="1810386"/>
          </a:xfrm>
          <a:prstGeom prst="rect">
            <a:avLst/>
          </a:prstGeom>
        </p:spPr>
        <p:txBody>
          <a:bodyPr lIns="0" tIns="0" rIns="0" bIns="0" rtlCol="0" anchor="t">
            <a:spAutoFit/>
          </a:bodyPr>
          <a:lstStyle/>
          <a:p>
            <a:pPr>
              <a:lnSpc>
                <a:spcPts val="3639"/>
              </a:lnSpc>
            </a:pPr>
            <a:r>
              <a:rPr lang="en-US" sz="2599">
                <a:solidFill>
                  <a:srgbClr val="000000"/>
                </a:solidFill>
                <a:latin typeface="Trocchi"/>
              </a:rPr>
              <a:t>Fungsi ini ketika dijalankan akan menampilkan nama pasien berdasarkan password yang diinputkan.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grpSp>
        <p:nvGrpSpPr>
          <p:cNvPr id="3" name="Group 3"/>
          <p:cNvGrpSpPr/>
          <p:nvPr/>
        </p:nvGrpSpPr>
        <p:grpSpPr>
          <a:xfrm>
            <a:off x="1214051" y="3892952"/>
            <a:ext cx="15280674" cy="4621453"/>
            <a:chOff x="0" y="0"/>
            <a:chExt cx="4024540" cy="1217173"/>
          </a:xfrm>
        </p:grpSpPr>
        <p:sp>
          <p:nvSpPr>
            <p:cNvPr id="4" name="Freeform 4"/>
            <p:cNvSpPr/>
            <p:nvPr/>
          </p:nvSpPr>
          <p:spPr>
            <a:xfrm>
              <a:off x="0" y="0"/>
              <a:ext cx="4024540" cy="1217173"/>
            </a:xfrm>
            <a:custGeom>
              <a:avLst/>
              <a:gdLst/>
              <a:ahLst/>
              <a:cxnLst/>
              <a:rect l="l" t="t" r="r" b="b"/>
              <a:pathLst>
                <a:path w="4024540" h="1217173">
                  <a:moveTo>
                    <a:pt x="0" y="0"/>
                  </a:moveTo>
                  <a:lnTo>
                    <a:pt x="4024540" y="0"/>
                  </a:lnTo>
                  <a:lnTo>
                    <a:pt x="4024540" y="1217173"/>
                  </a:lnTo>
                  <a:lnTo>
                    <a:pt x="0" y="1217173"/>
                  </a:lnTo>
                  <a:close/>
                </a:path>
              </a:pathLst>
            </a:custGeom>
            <a:solidFill>
              <a:srgbClr val="FFFFFF"/>
            </a:solidFill>
            <a:ln w="38100">
              <a:solidFill>
                <a:srgbClr val="000000"/>
              </a:solidFill>
            </a:ln>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1214051" y="3119000"/>
            <a:ext cx="15280674" cy="793002"/>
            <a:chOff x="0" y="0"/>
            <a:chExt cx="4024540" cy="208857"/>
          </a:xfrm>
        </p:grpSpPr>
        <p:sp>
          <p:nvSpPr>
            <p:cNvPr id="7" name="Freeform 7"/>
            <p:cNvSpPr/>
            <p:nvPr/>
          </p:nvSpPr>
          <p:spPr>
            <a:xfrm>
              <a:off x="0" y="0"/>
              <a:ext cx="4024540" cy="208857"/>
            </a:xfrm>
            <a:custGeom>
              <a:avLst/>
              <a:gdLst/>
              <a:ahLst/>
              <a:cxnLst/>
              <a:rect l="l" t="t" r="r" b="b"/>
              <a:pathLst>
                <a:path w="4024540" h="208857">
                  <a:moveTo>
                    <a:pt x="0" y="0"/>
                  </a:moveTo>
                  <a:lnTo>
                    <a:pt x="4024540" y="0"/>
                  </a:lnTo>
                  <a:lnTo>
                    <a:pt x="4024540" y="208857"/>
                  </a:lnTo>
                  <a:lnTo>
                    <a:pt x="0" y="208857"/>
                  </a:lnTo>
                  <a:close/>
                </a:path>
              </a:pathLst>
            </a:custGeom>
            <a:solidFill>
              <a:srgbClr val="237986"/>
            </a:solidFill>
            <a:ln w="38100">
              <a:solidFill>
                <a:srgbClr val="000000"/>
              </a:solidFill>
            </a:ln>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1381646" y="4083452"/>
            <a:ext cx="14927046" cy="4214211"/>
          </a:xfrm>
          <a:custGeom>
            <a:avLst/>
            <a:gdLst/>
            <a:ahLst/>
            <a:cxnLst/>
            <a:rect l="l" t="t" r="r" b="b"/>
            <a:pathLst>
              <a:path w="14927046" h="4214211">
                <a:moveTo>
                  <a:pt x="0" y="0"/>
                </a:moveTo>
                <a:lnTo>
                  <a:pt x="14927046" y="0"/>
                </a:lnTo>
                <a:lnTo>
                  <a:pt x="14927046" y="4214211"/>
                </a:lnTo>
                <a:lnTo>
                  <a:pt x="0" y="4214211"/>
                </a:lnTo>
                <a:lnTo>
                  <a:pt x="0" y="0"/>
                </a:lnTo>
                <a:close/>
              </a:path>
            </a:pathLst>
          </a:custGeom>
          <a:blipFill>
            <a:blip r:embed="rId3"/>
            <a:stretch>
              <a:fillRect l="-2195" r="-46588" b="-68661"/>
            </a:stretch>
          </a:blipFill>
        </p:spPr>
      </p:sp>
      <p:sp>
        <p:nvSpPr>
          <p:cNvPr id="10" name="TextBox 10"/>
          <p:cNvSpPr txBox="1"/>
          <p:nvPr/>
        </p:nvSpPr>
        <p:spPr>
          <a:xfrm>
            <a:off x="1214051" y="1655805"/>
            <a:ext cx="2895669" cy="1001822"/>
          </a:xfrm>
          <a:prstGeom prst="rect">
            <a:avLst/>
          </a:prstGeom>
        </p:spPr>
        <p:txBody>
          <a:bodyPr lIns="0" tIns="0" rIns="0" bIns="0" rtlCol="0" anchor="t">
            <a:spAutoFit/>
          </a:bodyPr>
          <a:lstStyle/>
          <a:p>
            <a:pPr algn="ctr">
              <a:lnSpc>
                <a:spcPts val="8153"/>
              </a:lnSpc>
            </a:pPr>
            <a:r>
              <a:rPr lang="en-US" sz="5823">
                <a:solidFill>
                  <a:srgbClr val="3B3A3A"/>
                </a:solidFill>
                <a:latin typeface="Open Sauce SemiBold"/>
              </a:rPr>
              <a: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rot="907191">
            <a:off x="666022" y="6048332"/>
            <a:ext cx="3902429" cy="4556977"/>
          </a:xfrm>
          <a:custGeom>
            <a:avLst/>
            <a:gdLst/>
            <a:ahLst/>
            <a:cxnLst/>
            <a:rect l="l" t="t" r="r" b="b"/>
            <a:pathLst>
              <a:path w="3902429" h="4556977">
                <a:moveTo>
                  <a:pt x="0" y="0"/>
                </a:moveTo>
                <a:lnTo>
                  <a:pt x="3902430" y="0"/>
                </a:lnTo>
                <a:lnTo>
                  <a:pt x="3902430" y="4556977"/>
                </a:lnTo>
                <a:lnTo>
                  <a:pt x="0" y="45569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821301" y="703176"/>
            <a:ext cx="11782408" cy="9186714"/>
            <a:chOff x="0" y="0"/>
            <a:chExt cx="15709877" cy="12248952"/>
          </a:xfrm>
        </p:grpSpPr>
        <p:sp>
          <p:nvSpPr>
            <p:cNvPr id="5" name="Freeform 5"/>
            <p:cNvSpPr/>
            <p:nvPr/>
          </p:nvSpPr>
          <p:spPr>
            <a:xfrm>
              <a:off x="0" y="0"/>
              <a:ext cx="15694883" cy="11610134"/>
            </a:xfrm>
            <a:custGeom>
              <a:avLst/>
              <a:gdLst/>
              <a:ahLst/>
              <a:cxnLst/>
              <a:rect l="l" t="t" r="r" b="b"/>
              <a:pathLst>
                <a:path w="15694883" h="11610134">
                  <a:moveTo>
                    <a:pt x="0" y="0"/>
                  </a:moveTo>
                  <a:lnTo>
                    <a:pt x="15694883" y="0"/>
                  </a:lnTo>
                  <a:lnTo>
                    <a:pt x="15694883" y="11610134"/>
                  </a:lnTo>
                  <a:lnTo>
                    <a:pt x="0" y="11610134"/>
                  </a:lnTo>
                  <a:lnTo>
                    <a:pt x="0" y="0"/>
                  </a:lnTo>
                  <a:close/>
                </a:path>
              </a:pathLst>
            </a:custGeom>
            <a:blipFill>
              <a:blip r:embed="rId5">
                <a:extLst>
                  <a:ext uri="{96DAC541-7B7A-43D3-8B79-37D633B846F1}">
                    <asvg:svgBlip xmlns:asvg="http://schemas.microsoft.com/office/drawing/2016/SVG/main" r:embed="rId6"/>
                  </a:ext>
                </a:extLst>
              </a:blip>
              <a:stretch>
                <a:fillRect b="-41060"/>
              </a:stretch>
            </a:blipFill>
          </p:spPr>
        </p:sp>
        <p:grpSp>
          <p:nvGrpSpPr>
            <p:cNvPr id="6" name="Group 6"/>
            <p:cNvGrpSpPr/>
            <p:nvPr/>
          </p:nvGrpSpPr>
          <p:grpSpPr>
            <a:xfrm>
              <a:off x="14994" y="1945467"/>
              <a:ext cx="15694883" cy="10303485"/>
              <a:chOff x="0" y="0"/>
              <a:chExt cx="2376494" cy="1560137"/>
            </a:xfrm>
          </p:grpSpPr>
          <p:sp>
            <p:nvSpPr>
              <p:cNvPr id="7" name="Freeform 7"/>
              <p:cNvSpPr/>
              <p:nvPr/>
            </p:nvSpPr>
            <p:spPr>
              <a:xfrm>
                <a:off x="0" y="0"/>
                <a:ext cx="2376494" cy="1560137"/>
              </a:xfrm>
              <a:custGeom>
                <a:avLst/>
                <a:gdLst/>
                <a:ahLst/>
                <a:cxnLst/>
                <a:rect l="l" t="t" r="r" b="b"/>
                <a:pathLst>
                  <a:path w="2376494" h="1560137">
                    <a:moveTo>
                      <a:pt x="0" y="0"/>
                    </a:moveTo>
                    <a:lnTo>
                      <a:pt x="2376494" y="0"/>
                    </a:lnTo>
                    <a:lnTo>
                      <a:pt x="2376494" y="1560137"/>
                    </a:lnTo>
                    <a:lnTo>
                      <a:pt x="0" y="1560137"/>
                    </a:lnTo>
                    <a:close/>
                  </a:path>
                </a:pathLst>
              </a:custGeom>
              <a:solidFill>
                <a:srgbClr val="FFC34E"/>
              </a:solidFill>
              <a:ln w="19050">
                <a:solidFill>
                  <a:srgbClr val="3B3A3A"/>
                </a:solidFill>
              </a:ln>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3936276" y="749196"/>
              <a:ext cx="10766034" cy="1002420"/>
            </a:xfrm>
            <a:prstGeom prst="rect">
              <a:avLst/>
            </a:prstGeom>
          </p:spPr>
          <p:txBody>
            <a:bodyPr lIns="0" tIns="0" rIns="0" bIns="0" rtlCol="0" anchor="t">
              <a:spAutoFit/>
            </a:bodyPr>
            <a:lstStyle/>
            <a:p>
              <a:pPr>
                <a:lnSpc>
                  <a:spcPts val="6280"/>
                </a:lnSpc>
              </a:pPr>
              <a:r>
                <a:rPr lang="en-US" sz="4486" spc="897">
                  <a:solidFill>
                    <a:srgbClr val="FFFFFF"/>
                  </a:solidFill>
                  <a:latin typeface="Acherus Militant Light Bold"/>
                </a:rPr>
                <a:t>QUERY</a:t>
              </a:r>
            </a:p>
          </p:txBody>
        </p:sp>
      </p:grpSp>
      <p:sp>
        <p:nvSpPr>
          <p:cNvPr id="10" name="TextBox 10"/>
          <p:cNvSpPr txBox="1"/>
          <p:nvPr/>
        </p:nvSpPr>
        <p:spPr>
          <a:xfrm>
            <a:off x="1028700" y="1232823"/>
            <a:ext cx="3952393" cy="1012189"/>
          </a:xfrm>
          <a:prstGeom prst="rect">
            <a:avLst/>
          </a:prstGeom>
        </p:spPr>
        <p:txBody>
          <a:bodyPr lIns="0" tIns="0" rIns="0" bIns="0" rtlCol="0" anchor="t">
            <a:spAutoFit/>
          </a:bodyPr>
          <a:lstStyle/>
          <a:p>
            <a:pPr>
              <a:lnSpc>
                <a:spcPts val="8260"/>
              </a:lnSpc>
            </a:pPr>
            <a:r>
              <a:rPr lang="en-US" sz="5900">
                <a:solidFill>
                  <a:srgbClr val="3B3A3A"/>
                </a:solidFill>
                <a:latin typeface="Open Sauce SemiBold"/>
              </a:rPr>
              <a:t>TRIGGER</a:t>
            </a:r>
          </a:p>
        </p:txBody>
      </p:sp>
      <p:sp>
        <p:nvSpPr>
          <p:cNvPr id="11" name="TextBox 11"/>
          <p:cNvSpPr txBox="1"/>
          <p:nvPr/>
        </p:nvSpPr>
        <p:spPr>
          <a:xfrm>
            <a:off x="6071811" y="2168813"/>
            <a:ext cx="11075938" cy="7929680"/>
          </a:xfrm>
          <a:prstGeom prst="rect">
            <a:avLst/>
          </a:prstGeom>
        </p:spPr>
        <p:txBody>
          <a:bodyPr lIns="0" tIns="0" rIns="0" bIns="0" rtlCol="0" anchor="t">
            <a:spAutoFit/>
          </a:bodyPr>
          <a:lstStyle/>
          <a:p>
            <a:pPr>
              <a:lnSpc>
                <a:spcPts val="3931"/>
              </a:lnSpc>
            </a:pPr>
            <a:r>
              <a:rPr lang="en-US" sz="2807">
                <a:solidFill>
                  <a:srgbClr val="000000"/>
                </a:solidFill>
                <a:latin typeface="Arimo"/>
              </a:rPr>
              <a:t>DELIMITER //</a:t>
            </a:r>
          </a:p>
          <a:p>
            <a:pPr>
              <a:lnSpc>
                <a:spcPts val="3931"/>
              </a:lnSpc>
            </a:pPr>
            <a:r>
              <a:rPr lang="en-US" sz="2807">
                <a:solidFill>
                  <a:srgbClr val="000000"/>
                </a:solidFill>
                <a:latin typeface="Arimo"/>
              </a:rPr>
              <a:t>CREATE TRIGGER update_appointment_status AFTER INSERT ON </a:t>
            </a:r>
          </a:p>
          <a:p>
            <a:pPr>
              <a:lnSpc>
                <a:spcPts val="3931"/>
              </a:lnSpc>
            </a:pPr>
            <a:r>
              <a:rPr lang="en-US" sz="2807">
                <a:solidFill>
                  <a:srgbClr val="000000"/>
                </a:solidFill>
                <a:latin typeface="Arimo"/>
              </a:rPr>
              <a:t>diagnose</a:t>
            </a:r>
          </a:p>
          <a:p>
            <a:pPr>
              <a:lnSpc>
                <a:spcPts val="3931"/>
              </a:lnSpc>
            </a:pPr>
            <a:r>
              <a:rPr lang="en-US" sz="2807">
                <a:solidFill>
                  <a:srgbClr val="000000"/>
                </a:solidFill>
                <a:latin typeface="Arimo"/>
              </a:rPr>
              <a:t>FOR EACH ROW</a:t>
            </a:r>
          </a:p>
          <a:p>
            <a:pPr>
              <a:lnSpc>
                <a:spcPts val="3931"/>
              </a:lnSpc>
            </a:pPr>
            <a:r>
              <a:rPr lang="en-US" sz="2807">
                <a:solidFill>
                  <a:srgbClr val="000000"/>
                </a:solidFill>
                <a:latin typeface="Arimo"/>
              </a:rPr>
              <a:t>BEGIN</a:t>
            </a:r>
          </a:p>
          <a:p>
            <a:pPr>
              <a:lnSpc>
                <a:spcPts val="3931"/>
              </a:lnSpc>
            </a:pPr>
            <a:r>
              <a:rPr lang="en-US" sz="2807">
                <a:solidFill>
                  <a:srgbClr val="000000"/>
                </a:solidFill>
                <a:latin typeface="Arimo"/>
              </a:rPr>
              <a:t>  IF NEW.idAppointment IS NOT NULL THEN</a:t>
            </a:r>
          </a:p>
          <a:p>
            <a:pPr>
              <a:lnSpc>
                <a:spcPts val="3931"/>
              </a:lnSpc>
            </a:pPr>
            <a:r>
              <a:rPr lang="en-US" sz="2807">
                <a:solidFill>
                  <a:srgbClr val="000000"/>
                </a:solidFill>
                <a:latin typeface="Arimo"/>
              </a:rPr>
              <a:t>    UPDATE appointment SET `status` = 'Diagnosed' </a:t>
            </a:r>
          </a:p>
          <a:p>
            <a:pPr>
              <a:lnSpc>
                <a:spcPts val="3931"/>
              </a:lnSpc>
            </a:pPr>
            <a:r>
              <a:rPr lang="en-US" sz="2807">
                <a:solidFill>
                  <a:srgbClr val="000000"/>
                </a:solidFill>
                <a:latin typeface="Arimo"/>
              </a:rPr>
              <a:t>WHERE idAppointment = NEW.idAppointment;</a:t>
            </a:r>
          </a:p>
          <a:p>
            <a:pPr>
              <a:lnSpc>
                <a:spcPts val="3931"/>
              </a:lnSpc>
            </a:pPr>
            <a:r>
              <a:rPr lang="en-US" sz="2807">
                <a:solidFill>
                  <a:srgbClr val="000000"/>
                </a:solidFill>
                <a:latin typeface="Arimo"/>
              </a:rPr>
              <a:t>  END IF;</a:t>
            </a:r>
          </a:p>
          <a:p>
            <a:pPr>
              <a:lnSpc>
                <a:spcPts val="3931"/>
              </a:lnSpc>
            </a:pPr>
            <a:r>
              <a:rPr lang="en-US" sz="2807">
                <a:solidFill>
                  <a:srgbClr val="000000"/>
                </a:solidFill>
                <a:latin typeface="Arimo"/>
              </a:rPr>
              <a:t>END//</a:t>
            </a:r>
          </a:p>
          <a:p>
            <a:pPr>
              <a:lnSpc>
                <a:spcPts val="3931"/>
              </a:lnSpc>
            </a:pPr>
            <a:r>
              <a:rPr lang="en-US" sz="2807">
                <a:solidFill>
                  <a:srgbClr val="000000"/>
                </a:solidFill>
                <a:latin typeface="Arimo"/>
              </a:rPr>
              <a:t>DELIMITER ;</a:t>
            </a:r>
          </a:p>
          <a:p>
            <a:pPr>
              <a:lnSpc>
                <a:spcPts val="3931"/>
              </a:lnSpc>
            </a:pPr>
            <a:endParaRPr lang="en-US" sz="2807">
              <a:solidFill>
                <a:srgbClr val="000000"/>
              </a:solidFill>
              <a:latin typeface="Arimo"/>
            </a:endParaRPr>
          </a:p>
          <a:p>
            <a:pPr>
              <a:lnSpc>
                <a:spcPts val="3931"/>
              </a:lnSpc>
            </a:pPr>
            <a:r>
              <a:rPr lang="en-US" sz="2807">
                <a:solidFill>
                  <a:srgbClr val="000000"/>
                </a:solidFill>
                <a:latin typeface="Arimo"/>
              </a:rPr>
              <a:t>INSERT INTO diagnose (idAppointment) VALUES (1);</a:t>
            </a:r>
          </a:p>
          <a:p>
            <a:pPr>
              <a:lnSpc>
                <a:spcPts val="3931"/>
              </a:lnSpc>
            </a:pPr>
            <a:r>
              <a:rPr lang="en-US" sz="2807">
                <a:solidFill>
                  <a:srgbClr val="000000"/>
                </a:solidFill>
                <a:latin typeface="Arimo"/>
              </a:rPr>
              <a:t>INSERT INTO diagnose (idAppointment) VALUES (2);</a:t>
            </a:r>
          </a:p>
          <a:p>
            <a:pPr>
              <a:lnSpc>
                <a:spcPts val="3931"/>
              </a:lnSpc>
            </a:pPr>
            <a:r>
              <a:rPr lang="en-US" sz="2807">
                <a:solidFill>
                  <a:srgbClr val="000000"/>
                </a:solidFill>
                <a:latin typeface="Arimo"/>
              </a:rPr>
              <a:t>SELECT * FROM appointment;</a:t>
            </a:r>
          </a:p>
          <a:p>
            <a:pPr>
              <a:lnSpc>
                <a:spcPts val="3931"/>
              </a:lnSpc>
            </a:pPr>
            <a:endParaRPr lang="en-US" sz="2807">
              <a:solidFill>
                <a:srgbClr val="000000"/>
              </a:solidFill>
              <a:latin typeface="Arimo"/>
            </a:endParaRPr>
          </a:p>
        </p:txBody>
      </p:sp>
      <p:sp>
        <p:nvSpPr>
          <p:cNvPr id="12" name="TextBox 12"/>
          <p:cNvSpPr txBox="1"/>
          <p:nvPr/>
        </p:nvSpPr>
        <p:spPr>
          <a:xfrm>
            <a:off x="1028700" y="2532567"/>
            <a:ext cx="4275548" cy="3639186"/>
          </a:xfrm>
          <a:prstGeom prst="rect">
            <a:avLst/>
          </a:prstGeom>
        </p:spPr>
        <p:txBody>
          <a:bodyPr lIns="0" tIns="0" rIns="0" bIns="0" rtlCol="0" anchor="t">
            <a:spAutoFit/>
          </a:bodyPr>
          <a:lstStyle/>
          <a:p>
            <a:pPr>
              <a:lnSpc>
                <a:spcPts val="3639"/>
              </a:lnSpc>
            </a:pPr>
            <a:r>
              <a:rPr lang="en-US" sz="2599">
                <a:solidFill>
                  <a:srgbClr val="000000"/>
                </a:solidFill>
                <a:latin typeface="Trocchi"/>
              </a:rPr>
              <a:t>Pada trigger ini, akan mengganti status yang ada di tabel appointment menjadi "Diagnosed" pada nilai baru, yaitu ditambahkan nilai idAppointment baru pada tabel diagnose.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rot="-5400000">
            <a:off x="16032463" y="5669517"/>
            <a:ext cx="1425169" cy="373135"/>
          </a:xfrm>
          <a:custGeom>
            <a:avLst/>
            <a:gdLst/>
            <a:ahLst/>
            <a:cxnLst/>
            <a:rect l="l" t="t" r="r" b="b"/>
            <a:pathLst>
              <a:path w="1425169" h="373135">
                <a:moveTo>
                  <a:pt x="0" y="0"/>
                </a:moveTo>
                <a:lnTo>
                  <a:pt x="1425170" y="0"/>
                </a:lnTo>
                <a:lnTo>
                  <a:pt x="1425170" y="373135"/>
                </a:lnTo>
                <a:lnTo>
                  <a:pt x="0" y="373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658482" y="1520165"/>
            <a:ext cx="10304100" cy="7738135"/>
            <a:chOff x="0" y="0"/>
            <a:chExt cx="13738800" cy="10317513"/>
          </a:xfrm>
        </p:grpSpPr>
        <p:grpSp>
          <p:nvGrpSpPr>
            <p:cNvPr id="5" name="Group 5"/>
            <p:cNvGrpSpPr>
              <a:grpSpLocks noChangeAspect="1"/>
            </p:cNvGrpSpPr>
            <p:nvPr/>
          </p:nvGrpSpPr>
          <p:grpSpPr>
            <a:xfrm>
              <a:off x="0" y="0"/>
              <a:ext cx="13738800" cy="10317513"/>
              <a:chOff x="0" y="0"/>
              <a:chExt cx="8455660" cy="6350000"/>
            </a:xfrm>
          </p:grpSpPr>
          <p:sp>
            <p:nvSpPr>
              <p:cNvPr id="6" name="Freeform 6"/>
              <p:cNvSpPr/>
              <p:nvPr/>
            </p:nvSpPr>
            <p:spPr>
              <a:xfrm>
                <a:off x="15240" y="5910580"/>
                <a:ext cx="8425180" cy="424180"/>
              </a:xfrm>
              <a:custGeom>
                <a:avLst/>
                <a:gdLst/>
                <a:ahLst/>
                <a:cxnLst/>
                <a:rect l="l" t="t" r="r" b="b"/>
                <a:pathLst>
                  <a:path w="8425180" h="424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C34E"/>
              </a:solidFill>
            </p:spPr>
          </p:sp>
          <p:sp>
            <p:nvSpPr>
              <p:cNvPr id="7" name="Freeform 7"/>
              <p:cNvSpPr/>
              <p:nvPr/>
            </p:nvSpPr>
            <p:spPr>
              <a:xfrm>
                <a:off x="15240" y="15240"/>
                <a:ext cx="8425180" cy="6319520"/>
              </a:xfrm>
              <a:custGeom>
                <a:avLst/>
                <a:gdLst/>
                <a:ahLst/>
                <a:cxnLst/>
                <a:rect l="l" t="t" r="r" b="b"/>
                <a:pathLst>
                  <a:path w="8425180" h="631952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F7D00"/>
              </a:solidFill>
            </p:spPr>
          </p:sp>
          <p:sp>
            <p:nvSpPr>
              <p:cNvPr id="8" name="Freeform 8"/>
              <p:cNvSpPr/>
              <p:nvPr/>
            </p:nvSpPr>
            <p:spPr>
              <a:xfrm>
                <a:off x="15240" y="637540"/>
                <a:ext cx="8425180" cy="5273040"/>
              </a:xfrm>
              <a:custGeom>
                <a:avLst/>
                <a:gdLst/>
                <a:ahLst/>
                <a:cxnLst/>
                <a:rect l="l" t="t" r="r" b="b"/>
                <a:pathLst>
                  <a:path w="8425180" h="5273040">
                    <a:moveTo>
                      <a:pt x="8425180" y="5273040"/>
                    </a:moveTo>
                    <a:lnTo>
                      <a:pt x="0" y="5273040"/>
                    </a:lnTo>
                    <a:lnTo>
                      <a:pt x="0" y="0"/>
                    </a:lnTo>
                    <a:lnTo>
                      <a:pt x="8425180" y="0"/>
                    </a:lnTo>
                    <a:lnTo>
                      <a:pt x="8425180" y="5273040"/>
                    </a:lnTo>
                    <a:lnTo>
                      <a:pt x="8425180" y="5273040"/>
                    </a:lnTo>
                    <a:close/>
                  </a:path>
                </a:pathLst>
              </a:custGeom>
              <a:solidFill>
                <a:srgbClr val="237986"/>
              </a:solidFill>
              <a:ln w="12700">
                <a:solidFill>
                  <a:srgbClr val="000000"/>
                </a:solidFill>
              </a:ln>
            </p:spPr>
          </p:sp>
          <p:sp>
            <p:nvSpPr>
              <p:cNvPr id="9" name="Freeform 9"/>
              <p:cNvSpPr/>
              <p:nvPr/>
            </p:nvSpPr>
            <p:spPr>
              <a:xfrm>
                <a:off x="0" y="0"/>
                <a:ext cx="8455660" cy="6348730"/>
              </a:xfrm>
              <a:custGeom>
                <a:avLst/>
                <a:gdLst/>
                <a:ahLst/>
                <a:cxnLst/>
                <a:rect l="l" t="t" r="r" b="b"/>
                <a:pathLst>
                  <a:path w="8455660" h="634873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3B3A3A"/>
              </a:solidFill>
            </p:spPr>
          </p:sp>
        </p:grpSp>
        <p:sp>
          <p:nvSpPr>
            <p:cNvPr id="10" name="Freeform 10"/>
            <p:cNvSpPr/>
            <p:nvPr/>
          </p:nvSpPr>
          <p:spPr>
            <a:xfrm>
              <a:off x="963678" y="1202267"/>
              <a:ext cx="11849203" cy="8192476"/>
            </a:xfrm>
            <a:custGeom>
              <a:avLst/>
              <a:gdLst/>
              <a:ahLst/>
              <a:cxnLst/>
              <a:rect l="l" t="t" r="r" b="b"/>
              <a:pathLst>
                <a:path w="11849203" h="8192476">
                  <a:moveTo>
                    <a:pt x="0" y="0"/>
                  </a:moveTo>
                  <a:lnTo>
                    <a:pt x="11849203" y="0"/>
                  </a:lnTo>
                  <a:lnTo>
                    <a:pt x="11849203" y="8192475"/>
                  </a:lnTo>
                  <a:lnTo>
                    <a:pt x="0" y="8192475"/>
                  </a:lnTo>
                  <a:lnTo>
                    <a:pt x="0" y="0"/>
                  </a:lnTo>
                  <a:close/>
                </a:path>
              </a:pathLst>
            </a:custGeom>
            <a:blipFill>
              <a:blip r:embed="rId5"/>
              <a:stretch>
                <a:fillRect/>
              </a:stretch>
            </a:blipFill>
          </p:spPr>
        </p:sp>
      </p:grpSp>
      <p:sp>
        <p:nvSpPr>
          <p:cNvPr id="11" name="TextBox 11"/>
          <p:cNvSpPr txBox="1"/>
          <p:nvPr/>
        </p:nvSpPr>
        <p:spPr>
          <a:xfrm>
            <a:off x="1028700" y="1373935"/>
            <a:ext cx="2714760" cy="1061944"/>
          </a:xfrm>
          <a:prstGeom prst="rect">
            <a:avLst/>
          </a:prstGeom>
        </p:spPr>
        <p:txBody>
          <a:bodyPr lIns="0" tIns="0" rIns="0" bIns="0" rtlCol="0" anchor="t">
            <a:spAutoFit/>
          </a:bodyPr>
          <a:lstStyle/>
          <a:p>
            <a:pPr>
              <a:lnSpc>
                <a:spcPts val="8667"/>
              </a:lnSpc>
            </a:pPr>
            <a:r>
              <a:rPr lang="en-US" sz="6191">
                <a:solidFill>
                  <a:srgbClr val="3B3A3A"/>
                </a:solidFill>
                <a:latin typeface="Open Sauce SemiBold"/>
              </a:rPr>
              <a:t>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4" r="-21174" b="21875"/>
          <a:stretch>
            <a:fillRect/>
          </a:stretch>
        </p:blipFill>
        <p:spPr>
          <a:xfrm>
            <a:off x="0" y="0"/>
            <a:ext cx="18288000" cy="10287000"/>
          </a:xfrm>
          <a:prstGeom prst="rect">
            <a:avLst/>
          </a:prstGeom>
        </p:spPr>
      </p:pic>
      <p:sp>
        <p:nvSpPr>
          <p:cNvPr id="3" name="Freeform 3"/>
          <p:cNvSpPr/>
          <p:nvPr/>
        </p:nvSpPr>
        <p:spPr>
          <a:xfrm>
            <a:off x="12589951" y="7047103"/>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597993" y="1875226"/>
            <a:ext cx="9885140" cy="6536549"/>
          </a:xfrm>
          <a:custGeom>
            <a:avLst/>
            <a:gdLst/>
            <a:ahLst/>
            <a:cxnLst/>
            <a:rect l="l" t="t" r="r" b="b"/>
            <a:pathLst>
              <a:path w="9885140" h="6536549">
                <a:moveTo>
                  <a:pt x="0" y="0"/>
                </a:moveTo>
                <a:lnTo>
                  <a:pt x="9885140" y="0"/>
                </a:lnTo>
                <a:lnTo>
                  <a:pt x="9885140" y="6536548"/>
                </a:lnTo>
                <a:lnTo>
                  <a:pt x="0" y="65365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769193" y="6194425"/>
            <a:ext cx="3657600" cy="1705356"/>
          </a:xfrm>
          <a:custGeom>
            <a:avLst/>
            <a:gdLst/>
            <a:ahLst/>
            <a:cxnLst/>
            <a:rect l="l" t="t" r="r" b="b"/>
            <a:pathLst>
              <a:path w="3657600" h="1705356">
                <a:moveTo>
                  <a:pt x="0" y="0"/>
                </a:moveTo>
                <a:lnTo>
                  <a:pt x="3657600" y="0"/>
                </a:lnTo>
                <a:lnTo>
                  <a:pt x="3657600" y="1705356"/>
                </a:lnTo>
                <a:lnTo>
                  <a:pt x="0" y="17053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764564" y="3016366"/>
            <a:ext cx="3708175" cy="698373"/>
          </a:xfrm>
          <a:custGeom>
            <a:avLst/>
            <a:gdLst/>
            <a:ahLst/>
            <a:cxnLst/>
            <a:rect l="l" t="t" r="r" b="b"/>
            <a:pathLst>
              <a:path w="3708175" h="698373">
                <a:moveTo>
                  <a:pt x="0" y="0"/>
                </a:moveTo>
                <a:lnTo>
                  <a:pt x="3708175" y="0"/>
                </a:lnTo>
                <a:lnTo>
                  <a:pt x="3708175" y="698373"/>
                </a:lnTo>
                <a:lnTo>
                  <a:pt x="0" y="698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4937701" y="4216400"/>
            <a:ext cx="8412597" cy="1270000"/>
          </a:xfrm>
          <a:prstGeom prst="rect">
            <a:avLst/>
          </a:prstGeom>
        </p:spPr>
        <p:txBody>
          <a:bodyPr lIns="0" tIns="0" rIns="0" bIns="0" rtlCol="0" anchor="t">
            <a:spAutoFit/>
          </a:bodyPr>
          <a:lstStyle/>
          <a:p>
            <a:pPr algn="ctr">
              <a:lnSpc>
                <a:spcPts val="9799"/>
              </a:lnSpc>
            </a:pPr>
            <a:r>
              <a:rPr lang="en-US" sz="6999">
                <a:solidFill>
                  <a:srgbClr val="3B3A3A"/>
                </a:solidFill>
                <a:latin typeface="Gatwick Bold"/>
              </a:rPr>
              <a:t>Thank You</a:t>
            </a:r>
          </a:p>
        </p:txBody>
      </p:sp>
      <p:sp>
        <p:nvSpPr>
          <p:cNvPr id="8" name="Freeform 8"/>
          <p:cNvSpPr/>
          <p:nvPr/>
        </p:nvSpPr>
        <p:spPr>
          <a:xfrm>
            <a:off x="2910620" y="3016366"/>
            <a:ext cx="1497951" cy="223331"/>
          </a:xfrm>
          <a:custGeom>
            <a:avLst/>
            <a:gdLst/>
            <a:ahLst/>
            <a:cxnLst/>
            <a:rect l="l" t="t" r="r" b="b"/>
            <a:pathLst>
              <a:path w="1497951" h="223331">
                <a:moveTo>
                  <a:pt x="0" y="0"/>
                </a:moveTo>
                <a:lnTo>
                  <a:pt x="1497951" y="0"/>
                </a:lnTo>
                <a:lnTo>
                  <a:pt x="1497951" y="223331"/>
                </a:lnTo>
                <a:lnTo>
                  <a:pt x="0" y="2233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6017373" y="5429250"/>
            <a:ext cx="6253255" cy="431800"/>
          </a:xfrm>
          <a:prstGeom prst="rect">
            <a:avLst/>
          </a:prstGeom>
        </p:spPr>
        <p:txBody>
          <a:bodyPr lIns="0" tIns="0" rIns="0" bIns="0" rtlCol="0" anchor="t">
            <a:spAutoFit/>
          </a:bodyPr>
          <a:lstStyle/>
          <a:p>
            <a:pPr algn="ctr">
              <a:lnSpc>
                <a:spcPts val="3499"/>
              </a:lnSpc>
            </a:pPr>
            <a:r>
              <a:rPr lang="en-US" sz="2499" spc="249">
                <a:solidFill>
                  <a:srgbClr val="3B3A3A"/>
                </a:solidFill>
                <a:latin typeface="Acherus Militant Light Bold"/>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16217" r="-21174" b="27532"/>
          <a:stretch>
            <a:fillRect/>
          </a:stretch>
        </p:blipFill>
        <p:spPr>
          <a:xfrm>
            <a:off x="0" y="0"/>
            <a:ext cx="18288000" cy="10287000"/>
          </a:xfrm>
          <a:prstGeom prst="rect">
            <a:avLst/>
          </a:prstGeom>
        </p:spPr>
      </p:pic>
      <p:sp>
        <p:nvSpPr>
          <p:cNvPr id="3" name="Freeform 3"/>
          <p:cNvSpPr/>
          <p:nvPr/>
        </p:nvSpPr>
        <p:spPr>
          <a:xfrm>
            <a:off x="1028700" y="1274216"/>
            <a:ext cx="2952591" cy="2952591"/>
          </a:xfrm>
          <a:custGeom>
            <a:avLst/>
            <a:gdLst/>
            <a:ahLst/>
            <a:cxnLst/>
            <a:rect l="l" t="t" r="r" b="b"/>
            <a:pathLst>
              <a:path w="2952591" h="2952591">
                <a:moveTo>
                  <a:pt x="0" y="0"/>
                </a:moveTo>
                <a:lnTo>
                  <a:pt x="2952591" y="0"/>
                </a:lnTo>
                <a:lnTo>
                  <a:pt x="2952591" y="2952591"/>
                </a:lnTo>
                <a:lnTo>
                  <a:pt x="0" y="29525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5975" y="1581899"/>
            <a:ext cx="15670356" cy="7364921"/>
          </a:xfrm>
          <a:custGeom>
            <a:avLst/>
            <a:gdLst/>
            <a:ahLst/>
            <a:cxnLst/>
            <a:rect l="l" t="t" r="r" b="b"/>
            <a:pathLst>
              <a:path w="15670356" h="7364921">
                <a:moveTo>
                  <a:pt x="0" y="0"/>
                </a:moveTo>
                <a:lnTo>
                  <a:pt x="15670357" y="0"/>
                </a:lnTo>
                <a:lnTo>
                  <a:pt x="15670357" y="7364921"/>
                </a:lnTo>
                <a:lnTo>
                  <a:pt x="0" y="7364921"/>
                </a:lnTo>
                <a:lnTo>
                  <a:pt x="0" y="0"/>
                </a:lnTo>
                <a:close/>
              </a:path>
            </a:pathLst>
          </a:custGeom>
          <a:blipFill>
            <a:blip r:embed="rId5">
              <a:extLst>
                <a:ext uri="{96DAC541-7B7A-43D3-8B79-37D633B846F1}">
                  <asvg:svgBlip xmlns:asvg="http://schemas.microsoft.com/office/drawing/2016/SVG/main" r:embed="rId6"/>
                </a:ext>
              </a:extLst>
            </a:blip>
            <a:stretch>
              <a:fillRect b="-30321"/>
            </a:stretch>
          </a:blipFill>
        </p:spPr>
      </p:sp>
      <p:sp>
        <p:nvSpPr>
          <p:cNvPr id="5" name="Freeform 5"/>
          <p:cNvSpPr/>
          <p:nvPr/>
        </p:nvSpPr>
        <p:spPr>
          <a:xfrm>
            <a:off x="-1746375" y="8946820"/>
            <a:ext cx="3679976" cy="702541"/>
          </a:xfrm>
          <a:custGeom>
            <a:avLst/>
            <a:gdLst/>
            <a:ahLst/>
            <a:cxnLst/>
            <a:rect l="l" t="t" r="r" b="b"/>
            <a:pathLst>
              <a:path w="3679976" h="702541">
                <a:moveTo>
                  <a:pt x="0" y="0"/>
                </a:moveTo>
                <a:lnTo>
                  <a:pt x="3679976" y="0"/>
                </a:lnTo>
                <a:lnTo>
                  <a:pt x="3679976" y="702541"/>
                </a:lnTo>
                <a:lnTo>
                  <a:pt x="0" y="70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504995" y="3090863"/>
            <a:ext cx="13087025" cy="1038225"/>
          </a:xfrm>
          <a:prstGeom prst="rect">
            <a:avLst/>
          </a:prstGeom>
        </p:spPr>
        <p:txBody>
          <a:bodyPr lIns="0" tIns="0" rIns="0" bIns="0" rtlCol="0" anchor="t">
            <a:spAutoFit/>
          </a:bodyPr>
          <a:lstStyle/>
          <a:p>
            <a:pPr>
              <a:lnSpc>
                <a:spcPts val="8400"/>
              </a:lnSpc>
            </a:pPr>
            <a:r>
              <a:rPr lang="en-US" sz="6000">
                <a:solidFill>
                  <a:srgbClr val="3B3A3A"/>
                </a:solidFill>
                <a:latin typeface="Open Sauce SemiBold"/>
              </a:rPr>
              <a:t>MEMBER'S</a:t>
            </a:r>
          </a:p>
        </p:txBody>
      </p:sp>
      <p:grpSp>
        <p:nvGrpSpPr>
          <p:cNvPr id="7" name="Group 7"/>
          <p:cNvGrpSpPr/>
          <p:nvPr/>
        </p:nvGrpSpPr>
        <p:grpSpPr>
          <a:xfrm>
            <a:off x="-1996531" y="5062538"/>
            <a:ext cx="15670356" cy="771525"/>
            <a:chOff x="0" y="0"/>
            <a:chExt cx="20893809" cy="1028700"/>
          </a:xfrm>
        </p:grpSpPr>
        <p:grpSp>
          <p:nvGrpSpPr>
            <p:cNvPr id="8" name="Group 8"/>
            <p:cNvGrpSpPr/>
            <p:nvPr/>
          </p:nvGrpSpPr>
          <p:grpSpPr>
            <a:xfrm>
              <a:off x="5331491" y="0"/>
              <a:ext cx="10230826" cy="1028700"/>
              <a:chOff x="0" y="0"/>
              <a:chExt cx="2020904" cy="203200"/>
            </a:xfrm>
          </p:grpSpPr>
          <p:sp>
            <p:nvSpPr>
              <p:cNvPr id="9" name="Freeform 9"/>
              <p:cNvSpPr/>
              <p:nvPr/>
            </p:nvSpPr>
            <p:spPr>
              <a:xfrm>
                <a:off x="203200" y="-118480"/>
                <a:ext cx="1614504" cy="440159"/>
              </a:xfrm>
              <a:custGeom>
                <a:avLst/>
                <a:gdLst/>
                <a:ahLst/>
                <a:cxnLst/>
                <a:rect l="l" t="t" r="r" b="b"/>
                <a:pathLst>
                  <a:path w="1614504" h="440159">
                    <a:moveTo>
                      <a:pt x="1614504" y="118480"/>
                    </a:moveTo>
                    <a:lnTo>
                      <a:pt x="1614504" y="118480"/>
                    </a:lnTo>
                    <a:cubicBezTo>
                      <a:pt x="1568519" y="38832"/>
                      <a:pt x="1474771" y="0"/>
                      <a:pt x="1385936" y="23804"/>
                    </a:cubicBezTo>
                    <a:cubicBezTo>
                      <a:pt x="1297100" y="47607"/>
                      <a:pt x="1235328" y="128111"/>
                      <a:pt x="1235328" y="220080"/>
                    </a:cubicBezTo>
                    <a:cubicBezTo>
                      <a:pt x="1235328" y="312049"/>
                      <a:pt x="1297100" y="392553"/>
                      <a:pt x="1385936" y="416356"/>
                    </a:cubicBezTo>
                    <a:cubicBezTo>
                      <a:pt x="1474771" y="440160"/>
                      <a:pt x="1568519" y="401328"/>
                      <a:pt x="1614504" y="321680"/>
                    </a:cubicBezTo>
                    <a:lnTo>
                      <a:pt x="0" y="321680"/>
                    </a:lnTo>
                    <a:cubicBezTo>
                      <a:pt x="45985" y="401328"/>
                      <a:pt x="139733" y="440160"/>
                      <a:pt x="228568" y="416356"/>
                    </a:cubicBezTo>
                    <a:cubicBezTo>
                      <a:pt x="317404" y="392553"/>
                      <a:pt x="379176" y="312049"/>
                      <a:pt x="379176" y="220080"/>
                    </a:cubicBezTo>
                    <a:cubicBezTo>
                      <a:pt x="379176" y="128111"/>
                      <a:pt x="317404" y="47607"/>
                      <a:pt x="228568" y="23804"/>
                    </a:cubicBezTo>
                    <a:cubicBezTo>
                      <a:pt x="139733" y="0"/>
                      <a:pt x="45985" y="38832"/>
                      <a:pt x="0" y="118480"/>
                    </a:cubicBezTo>
                    <a:close/>
                  </a:path>
                </a:pathLst>
              </a:custGeom>
              <a:solidFill>
                <a:srgbClr val="FFC34E"/>
              </a:solidFill>
            </p:spPr>
          </p:sp>
          <p:sp>
            <p:nvSpPr>
              <p:cNvPr id="10" name="TextBox 10"/>
              <p:cNvSpPr txBox="1"/>
              <p:nvPr/>
            </p:nvSpPr>
            <p:spPr>
              <a:xfrm>
                <a:off x="0" y="-57150"/>
                <a:ext cx="812800" cy="463550"/>
              </a:xfrm>
              <a:prstGeom prst="rect">
                <a:avLst/>
              </a:prstGeom>
            </p:spPr>
            <p:txBody>
              <a:bodyPr lIns="50800" tIns="50800" rIns="50800" bIns="50800" rtlCol="0" anchor="ctr"/>
              <a:lstStyle/>
              <a:p>
                <a:pPr algn="ctr">
                  <a:lnSpc>
                    <a:spcPts val="3499"/>
                  </a:lnSpc>
                </a:pPr>
                <a:endParaRPr/>
              </a:p>
            </p:txBody>
          </p:sp>
        </p:grpSp>
        <p:sp>
          <p:nvSpPr>
            <p:cNvPr id="11" name="TextBox 11"/>
            <p:cNvSpPr txBox="1"/>
            <p:nvPr/>
          </p:nvSpPr>
          <p:spPr>
            <a:xfrm>
              <a:off x="0" y="207433"/>
              <a:ext cx="20893809" cy="556683"/>
            </a:xfrm>
            <a:prstGeom prst="rect">
              <a:avLst/>
            </a:prstGeom>
          </p:spPr>
          <p:txBody>
            <a:bodyPr lIns="0" tIns="0" rIns="0" bIns="0" rtlCol="0" anchor="t">
              <a:spAutoFit/>
            </a:bodyPr>
            <a:lstStyle/>
            <a:p>
              <a:pPr algn="ctr">
                <a:lnSpc>
                  <a:spcPts val="3499"/>
                </a:lnSpc>
                <a:spcBef>
                  <a:spcPct val="0"/>
                </a:spcBef>
              </a:pPr>
              <a:r>
                <a:rPr lang="en-US" sz="2499" spc="499">
                  <a:solidFill>
                    <a:srgbClr val="000000"/>
                  </a:solidFill>
                  <a:latin typeface="Acherus Militant Light Bold"/>
                </a:rPr>
                <a:t>ERLINDA BUTARBUTAR</a:t>
              </a:r>
            </a:p>
          </p:txBody>
        </p:sp>
      </p:grpSp>
      <p:sp>
        <p:nvSpPr>
          <p:cNvPr id="12" name="TextBox 12"/>
          <p:cNvSpPr txBox="1"/>
          <p:nvPr/>
        </p:nvSpPr>
        <p:spPr>
          <a:xfrm>
            <a:off x="5112334" y="5203825"/>
            <a:ext cx="15670356" cy="431800"/>
          </a:xfrm>
          <a:prstGeom prst="rect">
            <a:avLst/>
          </a:prstGeom>
        </p:spPr>
        <p:txBody>
          <a:bodyPr lIns="0" tIns="0" rIns="0" bIns="0" rtlCol="0" anchor="t">
            <a:spAutoFit/>
          </a:bodyPr>
          <a:lstStyle/>
          <a:p>
            <a:pPr algn="ctr">
              <a:lnSpc>
                <a:spcPts val="3499"/>
              </a:lnSpc>
              <a:spcBef>
                <a:spcPct val="0"/>
              </a:spcBef>
            </a:pPr>
            <a:r>
              <a:rPr lang="en-US" sz="2499" spc="499">
                <a:solidFill>
                  <a:srgbClr val="000000"/>
                </a:solidFill>
                <a:latin typeface="Acherus Militant Light Bold"/>
              </a:rPr>
              <a:t>KURNITA RUCI WIDYANA</a:t>
            </a:r>
          </a:p>
        </p:txBody>
      </p:sp>
      <p:grpSp>
        <p:nvGrpSpPr>
          <p:cNvPr id="13" name="Group 13"/>
          <p:cNvGrpSpPr/>
          <p:nvPr/>
        </p:nvGrpSpPr>
        <p:grpSpPr>
          <a:xfrm>
            <a:off x="5112334" y="6369050"/>
            <a:ext cx="15670356" cy="771525"/>
            <a:chOff x="0" y="0"/>
            <a:chExt cx="20893809" cy="1028700"/>
          </a:xfrm>
        </p:grpSpPr>
        <p:grpSp>
          <p:nvGrpSpPr>
            <p:cNvPr id="14" name="Group 14"/>
            <p:cNvGrpSpPr/>
            <p:nvPr/>
          </p:nvGrpSpPr>
          <p:grpSpPr>
            <a:xfrm>
              <a:off x="5331491" y="0"/>
              <a:ext cx="10230826" cy="1028700"/>
              <a:chOff x="0" y="0"/>
              <a:chExt cx="2020904" cy="203200"/>
            </a:xfrm>
          </p:grpSpPr>
          <p:sp>
            <p:nvSpPr>
              <p:cNvPr id="15" name="Freeform 15"/>
              <p:cNvSpPr/>
              <p:nvPr/>
            </p:nvSpPr>
            <p:spPr>
              <a:xfrm>
                <a:off x="203200" y="-118480"/>
                <a:ext cx="1614504" cy="440159"/>
              </a:xfrm>
              <a:custGeom>
                <a:avLst/>
                <a:gdLst/>
                <a:ahLst/>
                <a:cxnLst/>
                <a:rect l="l" t="t" r="r" b="b"/>
                <a:pathLst>
                  <a:path w="1614504" h="440159">
                    <a:moveTo>
                      <a:pt x="1614504" y="118480"/>
                    </a:moveTo>
                    <a:lnTo>
                      <a:pt x="1614504" y="118480"/>
                    </a:lnTo>
                    <a:cubicBezTo>
                      <a:pt x="1568519" y="38832"/>
                      <a:pt x="1474771" y="0"/>
                      <a:pt x="1385936" y="23804"/>
                    </a:cubicBezTo>
                    <a:cubicBezTo>
                      <a:pt x="1297100" y="47607"/>
                      <a:pt x="1235328" y="128111"/>
                      <a:pt x="1235328" y="220080"/>
                    </a:cubicBezTo>
                    <a:cubicBezTo>
                      <a:pt x="1235328" y="312049"/>
                      <a:pt x="1297100" y="392553"/>
                      <a:pt x="1385936" y="416356"/>
                    </a:cubicBezTo>
                    <a:cubicBezTo>
                      <a:pt x="1474771" y="440160"/>
                      <a:pt x="1568519" y="401328"/>
                      <a:pt x="1614504" y="321680"/>
                    </a:cubicBezTo>
                    <a:lnTo>
                      <a:pt x="0" y="321680"/>
                    </a:lnTo>
                    <a:cubicBezTo>
                      <a:pt x="45985" y="401328"/>
                      <a:pt x="139733" y="440160"/>
                      <a:pt x="228568" y="416356"/>
                    </a:cubicBezTo>
                    <a:cubicBezTo>
                      <a:pt x="317404" y="392553"/>
                      <a:pt x="379176" y="312049"/>
                      <a:pt x="379176" y="220080"/>
                    </a:cubicBezTo>
                    <a:cubicBezTo>
                      <a:pt x="379176" y="128111"/>
                      <a:pt x="317404" y="47607"/>
                      <a:pt x="228568" y="23804"/>
                    </a:cubicBezTo>
                    <a:cubicBezTo>
                      <a:pt x="139733" y="0"/>
                      <a:pt x="45985" y="38832"/>
                      <a:pt x="0" y="118480"/>
                    </a:cubicBezTo>
                    <a:close/>
                  </a:path>
                </a:pathLst>
              </a:custGeom>
              <a:solidFill>
                <a:srgbClr val="FFC34E"/>
              </a:solidFill>
            </p:spPr>
          </p:sp>
          <p:sp>
            <p:nvSpPr>
              <p:cNvPr id="16" name="TextBox 16"/>
              <p:cNvSpPr txBox="1"/>
              <p:nvPr/>
            </p:nvSpPr>
            <p:spPr>
              <a:xfrm>
                <a:off x="0" y="-57150"/>
                <a:ext cx="812800" cy="463550"/>
              </a:xfrm>
              <a:prstGeom prst="rect">
                <a:avLst/>
              </a:prstGeom>
            </p:spPr>
            <p:txBody>
              <a:bodyPr lIns="50800" tIns="50800" rIns="50800" bIns="50800" rtlCol="0" anchor="ctr"/>
              <a:lstStyle/>
              <a:p>
                <a:pPr algn="ctr">
                  <a:lnSpc>
                    <a:spcPts val="3499"/>
                  </a:lnSpc>
                </a:pPr>
                <a:endParaRPr/>
              </a:p>
            </p:txBody>
          </p:sp>
        </p:grpSp>
        <p:sp>
          <p:nvSpPr>
            <p:cNvPr id="17" name="TextBox 17"/>
            <p:cNvSpPr txBox="1"/>
            <p:nvPr/>
          </p:nvSpPr>
          <p:spPr>
            <a:xfrm>
              <a:off x="0" y="207433"/>
              <a:ext cx="20893809" cy="556611"/>
            </a:xfrm>
            <a:prstGeom prst="rect">
              <a:avLst/>
            </a:prstGeom>
          </p:spPr>
          <p:txBody>
            <a:bodyPr lIns="0" tIns="0" rIns="0" bIns="0" rtlCol="0" anchor="t">
              <a:spAutoFit/>
            </a:bodyPr>
            <a:lstStyle/>
            <a:p>
              <a:pPr algn="ctr">
                <a:lnSpc>
                  <a:spcPts val="3499"/>
                </a:lnSpc>
                <a:spcBef>
                  <a:spcPct val="0"/>
                </a:spcBef>
              </a:pPr>
              <a:r>
                <a:rPr lang="en-US" sz="2499" spc="499">
                  <a:solidFill>
                    <a:srgbClr val="000000"/>
                  </a:solidFill>
                  <a:latin typeface="Acherus Militant Light Bold"/>
                </a:rPr>
                <a:t>ZIYYAN DEHANI SAFTI AJLY</a:t>
              </a:r>
            </a:p>
          </p:txBody>
        </p:sp>
      </p:grpSp>
      <p:sp>
        <p:nvSpPr>
          <p:cNvPr id="18" name="TextBox 18"/>
          <p:cNvSpPr txBox="1"/>
          <p:nvPr/>
        </p:nvSpPr>
        <p:spPr>
          <a:xfrm>
            <a:off x="-1996531" y="6510338"/>
            <a:ext cx="15670356" cy="431800"/>
          </a:xfrm>
          <a:prstGeom prst="rect">
            <a:avLst/>
          </a:prstGeom>
        </p:spPr>
        <p:txBody>
          <a:bodyPr lIns="0" tIns="0" rIns="0" bIns="0" rtlCol="0" anchor="t">
            <a:spAutoFit/>
          </a:bodyPr>
          <a:lstStyle/>
          <a:p>
            <a:pPr algn="ctr">
              <a:lnSpc>
                <a:spcPts val="3499"/>
              </a:lnSpc>
              <a:spcBef>
                <a:spcPct val="0"/>
              </a:spcBef>
            </a:pPr>
            <a:r>
              <a:rPr lang="en-US" sz="2499" spc="499">
                <a:solidFill>
                  <a:srgbClr val="000000"/>
                </a:solidFill>
                <a:latin typeface="Acherus Militant Light Bold"/>
              </a:rPr>
              <a:t>MOUDY LESTARI T W</a:t>
            </a:r>
          </a:p>
        </p:txBody>
      </p:sp>
      <p:grpSp>
        <p:nvGrpSpPr>
          <p:cNvPr id="19" name="Group 19"/>
          <p:cNvGrpSpPr/>
          <p:nvPr/>
        </p:nvGrpSpPr>
        <p:grpSpPr>
          <a:xfrm>
            <a:off x="4956072" y="6942138"/>
            <a:ext cx="15670356" cy="771525"/>
            <a:chOff x="0" y="0"/>
            <a:chExt cx="20893809" cy="1028700"/>
          </a:xfrm>
        </p:grpSpPr>
        <p:grpSp>
          <p:nvGrpSpPr>
            <p:cNvPr id="20" name="Group 20"/>
            <p:cNvGrpSpPr/>
            <p:nvPr/>
          </p:nvGrpSpPr>
          <p:grpSpPr>
            <a:xfrm>
              <a:off x="5331491" y="0"/>
              <a:ext cx="10230826" cy="1028700"/>
              <a:chOff x="0" y="0"/>
              <a:chExt cx="2020904" cy="203200"/>
            </a:xfrm>
          </p:grpSpPr>
          <p:sp>
            <p:nvSpPr>
              <p:cNvPr id="21" name="Freeform 21"/>
              <p:cNvSpPr/>
              <p:nvPr/>
            </p:nvSpPr>
            <p:spPr>
              <a:xfrm>
                <a:off x="203200" y="-118480"/>
                <a:ext cx="1614504" cy="440159"/>
              </a:xfrm>
              <a:custGeom>
                <a:avLst/>
                <a:gdLst/>
                <a:ahLst/>
                <a:cxnLst/>
                <a:rect l="l" t="t" r="r" b="b"/>
                <a:pathLst>
                  <a:path w="1614504" h="440159">
                    <a:moveTo>
                      <a:pt x="1614504" y="118480"/>
                    </a:moveTo>
                    <a:lnTo>
                      <a:pt x="1614504" y="118480"/>
                    </a:lnTo>
                    <a:cubicBezTo>
                      <a:pt x="1568519" y="38832"/>
                      <a:pt x="1474771" y="0"/>
                      <a:pt x="1385936" y="23804"/>
                    </a:cubicBezTo>
                    <a:cubicBezTo>
                      <a:pt x="1297100" y="47607"/>
                      <a:pt x="1235328" y="128111"/>
                      <a:pt x="1235328" y="220080"/>
                    </a:cubicBezTo>
                    <a:cubicBezTo>
                      <a:pt x="1235328" y="312049"/>
                      <a:pt x="1297100" y="392553"/>
                      <a:pt x="1385936" y="416356"/>
                    </a:cubicBezTo>
                    <a:cubicBezTo>
                      <a:pt x="1474771" y="440160"/>
                      <a:pt x="1568519" y="401328"/>
                      <a:pt x="1614504" y="321680"/>
                    </a:cubicBezTo>
                    <a:lnTo>
                      <a:pt x="0" y="321680"/>
                    </a:lnTo>
                    <a:cubicBezTo>
                      <a:pt x="45985" y="401328"/>
                      <a:pt x="139733" y="440160"/>
                      <a:pt x="228568" y="416356"/>
                    </a:cubicBezTo>
                    <a:cubicBezTo>
                      <a:pt x="317404" y="392553"/>
                      <a:pt x="379176" y="312049"/>
                      <a:pt x="379176" y="220080"/>
                    </a:cubicBezTo>
                    <a:cubicBezTo>
                      <a:pt x="379176" y="128111"/>
                      <a:pt x="317404" y="47607"/>
                      <a:pt x="228568" y="23804"/>
                    </a:cubicBezTo>
                    <a:cubicBezTo>
                      <a:pt x="139733" y="0"/>
                      <a:pt x="45985" y="38832"/>
                      <a:pt x="0" y="118480"/>
                    </a:cubicBezTo>
                    <a:close/>
                  </a:path>
                </a:pathLst>
              </a:custGeom>
              <a:solidFill>
                <a:srgbClr val="FFC34E"/>
              </a:solidFill>
            </p:spPr>
          </p:sp>
          <p:sp>
            <p:nvSpPr>
              <p:cNvPr id="22" name="TextBox 22"/>
              <p:cNvSpPr txBox="1"/>
              <p:nvPr/>
            </p:nvSpPr>
            <p:spPr>
              <a:xfrm>
                <a:off x="0" y="-57150"/>
                <a:ext cx="812800" cy="463550"/>
              </a:xfrm>
              <a:prstGeom prst="rect">
                <a:avLst/>
              </a:prstGeom>
            </p:spPr>
            <p:txBody>
              <a:bodyPr lIns="50800" tIns="50800" rIns="50800" bIns="50800" rtlCol="0" anchor="ctr"/>
              <a:lstStyle/>
              <a:p>
                <a:pPr algn="ctr">
                  <a:lnSpc>
                    <a:spcPts val="3499"/>
                  </a:lnSpc>
                </a:pPr>
                <a:endParaRPr/>
              </a:p>
            </p:txBody>
          </p:sp>
        </p:grpSp>
        <p:sp>
          <p:nvSpPr>
            <p:cNvPr id="23" name="TextBox 23"/>
            <p:cNvSpPr txBox="1"/>
            <p:nvPr/>
          </p:nvSpPr>
          <p:spPr>
            <a:xfrm>
              <a:off x="0" y="207433"/>
              <a:ext cx="20893809" cy="556683"/>
            </a:xfrm>
            <a:prstGeom prst="rect">
              <a:avLst/>
            </a:prstGeom>
          </p:spPr>
          <p:txBody>
            <a:bodyPr lIns="0" tIns="0" rIns="0" bIns="0" rtlCol="0" anchor="t">
              <a:spAutoFit/>
            </a:bodyPr>
            <a:lstStyle/>
            <a:p>
              <a:pPr algn="ctr">
                <a:lnSpc>
                  <a:spcPts val="3499"/>
                </a:lnSpc>
                <a:spcBef>
                  <a:spcPct val="0"/>
                </a:spcBef>
              </a:pPr>
              <a:r>
                <a:rPr lang="en-US" sz="2499" spc="499">
                  <a:solidFill>
                    <a:srgbClr val="000000"/>
                  </a:solidFill>
                  <a:latin typeface="Acherus Militant Light Bold"/>
                </a:rPr>
                <a:t>225150300111006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a:off x="12681982" y="514593"/>
            <a:ext cx="5077601" cy="1028214"/>
          </a:xfrm>
          <a:custGeom>
            <a:avLst/>
            <a:gdLst/>
            <a:ahLst/>
            <a:cxnLst/>
            <a:rect l="l" t="t" r="r" b="b"/>
            <a:pathLst>
              <a:path w="5077601" h="1028214">
                <a:moveTo>
                  <a:pt x="0" y="0"/>
                </a:moveTo>
                <a:lnTo>
                  <a:pt x="5077601" y="0"/>
                </a:lnTo>
                <a:lnTo>
                  <a:pt x="5077601" y="1028214"/>
                </a:lnTo>
                <a:lnTo>
                  <a:pt x="0" y="1028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502001">
            <a:off x="-1382795" y="-41295"/>
            <a:ext cx="7315200" cy="2726575"/>
          </a:xfrm>
          <a:custGeom>
            <a:avLst/>
            <a:gdLst/>
            <a:ahLst/>
            <a:cxnLst/>
            <a:rect l="l" t="t" r="r" b="b"/>
            <a:pathLst>
              <a:path w="7315200" h="2726575">
                <a:moveTo>
                  <a:pt x="0" y="0"/>
                </a:moveTo>
                <a:lnTo>
                  <a:pt x="7315200" y="0"/>
                </a:lnTo>
                <a:lnTo>
                  <a:pt x="7315200" y="2726575"/>
                </a:lnTo>
                <a:lnTo>
                  <a:pt x="0" y="2726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781565" y="5350387"/>
            <a:ext cx="12025034" cy="3907913"/>
            <a:chOff x="0" y="0"/>
            <a:chExt cx="3167087" cy="1029245"/>
          </a:xfrm>
        </p:grpSpPr>
        <p:sp>
          <p:nvSpPr>
            <p:cNvPr id="6" name="Freeform 6"/>
            <p:cNvSpPr/>
            <p:nvPr/>
          </p:nvSpPr>
          <p:spPr>
            <a:xfrm>
              <a:off x="0" y="0"/>
              <a:ext cx="3167087" cy="1029245"/>
            </a:xfrm>
            <a:custGeom>
              <a:avLst/>
              <a:gdLst/>
              <a:ahLst/>
              <a:cxnLst/>
              <a:rect l="l" t="t" r="r" b="b"/>
              <a:pathLst>
                <a:path w="3167087" h="1029245">
                  <a:moveTo>
                    <a:pt x="12876" y="0"/>
                  </a:moveTo>
                  <a:lnTo>
                    <a:pt x="3154211" y="0"/>
                  </a:lnTo>
                  <a:cubicBezTo>
                    <a:pt x="3157626" y="0"/>
                    <a:pt x="3160901" y="1357"/>
                    <a:pt x="3163316" y="3771"/>
                  </a:cubicBezTo>
                  <a:cubicBezTo>
                    <a:pt x="3165731" y="6186"/>
                    <a:pt x="3167087" y="9461"/>
                    <a:pt x="3167087" y="12876"/>
                  </a:cubicBezTo>
                  <a:lnTo>
                    <a:pt x="3167087" y="1016368"/>
                  </a:lnTo>
                  <a:cubicBezTo>
                    <a:pt x="3167087" y="1019783"/>
                    <a:pt x="3165731" y="1023058"/>
                    <a:pt x="3163316" y="1025473"/>
                  </a:cubicBezTo>
                  <a:cubicBezTo>
                    <a:pt x="3160901" y="1027888"/>
                    <a:pt x="3157626" y="1029245"/>
                    <a:pt x="3154211" y="1029245"/>
                  </a:cubicBezTo>
                  <a:lnTo>
                    <a:pt x="12876" y="1029245"/>
                  </a:lnTo>
                  <a:cubicBezTo>
                    <a:pt x="9461" y="1029245"/>
                    <a:pt x="6186" y="1027888"/>
                    <a:pt x="3771" y="1025473"/>
                  </a:cubicBezTo>
                  <a:cubicBezTo>
                    <a:pt x="1357" y="1023058"/>
                    <a:pt x="0" y="1019783"/>
                    <a:pt x="0" y="1016368"/>
                  </a:cubicBezTo>
                  <a:lnTo>
                    <a:pt x="0" y="12876"/>
                  </a:lnTo>
                  <a:cubicBezTo>
                    <a:pt x="0" y="9461"/>
                    <a:pt x="1357" y="6186"/>
                    <a:pt x="3771" y="3771"/>
                  </a:cubicBezTo>
                  <a:cubicBezTo>
                    <a:pt x="6186" y="1357"/>
                    <a:pt x="9461" y="0"/>
                    <a:pt x="12876" y="0"/>
                  </a:cubicBezTo>
                  <a:close/>
                </a:path>
              </a:pathLst>
            </a:custGeom>
            <a:solidFill>
              <a:srgbClr val="237986"/>
            </a:solidFill>
            <a:ln w="19050">
              <a:solidFill>
                <a:srgbClr val="3B3A3A"/>
              </a:solidFill>
            </a:ln>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grpSp>
        <p:nvGrpSpPr>
          <p:cNvPr id="8" name="Group 8"/>
          <p:cNvGrpSpPr>
            <a:grpSpLocks noChangeAspect="1"/>
          </p:cNvGrpSpPr>
          <p:nvPr/>
        </p:nvGrpSpPr>
        <p:grpSpPr>
          <a:xfrm>
            <a:off x="13182265" y="2350206"/>
            <a:ext cx="4077035" cy="4797641"/>
            <a:chOff x="0" y="0"/>
            <a:chExt cx="5396230" cy="6350000"/>
          </a:xfrm>
        </p:grpSpPr>
        <p:sp>
          <p:nvSpPr>
            <p:cNvPr id="9" name="Freeform 9"/>
            <p:cNvSpPr/>
            <p:nvPr/>
          </p:nvSpPr>
          <p:spPr>
            <a:xfrm>
              <a:off x="11430" y="11430"/>
              <a:ext cx="5373370" cy="6327140"/>
            </a:xfrm>
            <a:custGeom>
              <a:avLst/>
              <a:gdLst/>
              <a:ahLst/>
              <a:cxnLst/>
              <a:rect l="l" t="t" r="r" b="b"/>
              <a:pathLst>
                <a:path w="5373370" h="6327140">
                  <a:moveTo>
                    <a:pt x="5373370" y="610870"/>
                  </a:moveTo>
                  <a:lnTo>
                    <a:pt x="5373370" y="953770"/>
                  </a:lnTo>
                  <a:moveTo>
                    <a:pt x="5373370" y="953770"/>
                  </a:moveTo>
                  <a:lnTo>
                    <a:pt x="5373370" y="6079490"/>
                  </a:lnTo>
                  <a:cubicBezTo>
                    <a:pt x="5373370" y="6216650"/>
                    <a:pt x="5262880" y="6327140"/>
                    <a:pt x="5125720" y="6327140"/>
                  </a:cubicBezTo>
                  <a:lnTo>
                    <a:pt x="247650" y="6327140"/>
                  </a:lnTo>
                  <a:cubicBezTo>
                    <a:pt x="110490" y="6327140"/>
                    <a:pt x="0" y="6216650"/>
                    <a:pt x="0" y="6079490"/>
                  </a:cubicBezTo>
                  <a:lnTo>
                    <a:pt x="0" y="247650"/>
                  </a:lnTo>
                  <a:cubicBezTo>
                    <a:pt x="0" y="110490"/>
                    <a:pt x="110490" y="0"/>
                    <a:pt x="247650" y="0"/>
                  </a:cubicBezTo>
                  <a:lnTo>
                    <a:pt x="5125720" y="0"/>
                  </a:lnTo>
                  <a:cubicBezTo>
                    <a:pt x="5262880" y="0"/>
                    <a:pt x="5373370" y="110490"/>
                    <a:pt x="5373370" y="247650"/>
                  </a:cubicBezTo>
                  <a:lnTo>
                    <a:pt x="5373370" y="610870"/>
                  </a:lnTo>
                </a:path>
              </a:pathLst>
            </a:custGeom>
            <a:blipFill>
              <a:blip r:embed="rId7"/>
              <a:stretch>
                <a:fillRect l="-38278" r="-38278"/>
              </a:stretch>
            </a:blipFill>
          </p:spPr>
        </p:sp>
        <p:sp>
          <p:nvSpPr>
            <p:cNvPr id="10" name="Freeform 10"/>
            <p:cNvSpPr/>
            <p:nvPr/>
          </p:nvSpPr>
          <p:spPr>
            <a:xfrm>
              <a:off x="5148580" y="471170"/>
              <a:ext cx="236220" cy="5868670"/>
            </a:xfrm>
            <a:custGeom>
              <a:avLst/>
              <a:gdLst/>
              <a:ahLst/>
              <a:cxnLst/>
              <a:rect l="l" t="t" r="r" b="b"/>
              <a:pathLst>
                <a:path w="236220" h="5868670">
                  <a:moveTo>
                    <a:pt x="236220" y="240030"/>
                  </a:moveTo>
                  <a:lnTo>
                    <a:pt x="236220" y="494030"/>
                  </a:lnTo>
                  <a:moveTo>
                    <a:pt x="236220" y="494030"/>
                  </a:moveTo>
                  <a:lnTo>
                    <a:pt x="236220" y="5868670"/>
                  </a:lnTo>
                  <a:lnTo>
                    <a:pt x="0" y="5868670"/>
                  </a:lnTo>
                  <a:lnTo>
                    <a:pt x="0" y="0"/>
                  </a:lnTo>
                  <a:lnTo>
                    <a:pt x="236220" y="0"/>
                  </a:lnTo>
                  <a:lnTo>
                    <a:pt x="236220" y="240030"/>
                  </a:lnTo>
                </a:path>
              </a:pathLst>
            </a:custGeom>
            <a:solidFill>
              <a:srgbClr val="F6F6F6"/>
            </a:solidFill>
          </p:spPr>
        </p:sp>
        <p:sp>
          <p:nvSpPr>
            <p:cNvPr id="11" name="Freeform 11"/>
            <p:cNvSpPr/>
            <p:nvPr/>
          </p:nvSpPr>
          <p:spPr>
            <a:xfrm>
              <a:off x="11430" y="11430"/>
              <a:ext cx="5373370" cy="4245610"/>
            </a:xfrm>
            <a:custGeom>
              <a:avLst/>
              <a:gdLst/>
              <a:ahLst/>
              <a:cxnLst/>
              <a:rect l="l" t="t" r="r" b="b"/>
              <a:pathLst>
                <a:path w="5373370" h="4245610">
                  <a:moveTo>
                    <a:pt x="5373370" y="2345690"/>
                  </a:moveTo>
                  <a:lnTo>
                    <a:pt x="5373370" y="4182110"/>
                  </a:lnTo>
                  <a:cubicBezTo>
                    <a:pt x="5373370" y="4217670"/>
                    <a:pt x="5344160" y="4245610"/>
                    <a:pt x="5309870" y="4245610"/>
                  </a:cubicBezTo>
                  <a:lnTo>
                    <a:pt x="5201920" y="4245610"/>
                  </a:lnTo>
                  <a:cubicBezTo>
                    <a:pt x="5166360" y="4245610"/>
                    <a:pt x="5138420" y="4216400"/>
                    <a:pt x="5138420" y="4182110"/>
                  </a:cubicBezTo>
                  <a:lnTo>
                    <a:pt x="5138420" y="2345690"/>
                  </a:lnTo>
                  <a:cubicBezTo>
                    <a:pt x="5138420" y="2310130"/>
                    <a:pt x="5167630" y="2282190"/>
                    <a:pt x="5201920" y="2282190"/>
                  </a:cubicBezTo>
                  <a:lnTo>
                    <a:pt x="5309870" y="2282190"/>
                  </a:lnTo>
                  <a:cubicBezTo>
                    <a:pt x="5344160" y="2282190"/>
                    <a:pt x="5373370" y="2310130"/>
                    <a:pt x="5373370" y="2345690"/>
                  </a:cubicBezTo>
                  <a:close/>
                  <a:moveTo>
                    <a:pt x="5126990" y="0"/>
                  </a:moveTo>
                  <a:lnTo>
                    <a:pt x="246380" y="0"/>
                  </a:lnTo>
                  <a:cubicBezTo>
                    <a:pt x="110490" y="0"/>
                    <a:pt x="0" y="110490"/>
                    <a:pt x="0" y="246380"/>
                  </a:cubicBezTo>
                  <a:lnTo>
                    <a:pt x="0" y="458470"/>
                  </a:lnTo>
                  <a:lnTo>
                    <a:pt x="5373370" y="458470"/>
                  </a:lnTo>
                  <a:lnTo>
                    <a:pt x="5373370" y="246380"/>
                  </a:lnTo>
                  <a:cubicBezTo>
                    <a:pt x="5373370" y="110490"/>
                    <a:pt x="5262880" y="0"/>
                    <a:pt x="5126990" y="0"/>
                  </a:cubicBezTo>
                  <a:close/>
                </a:path>
              </a:pathLst>
            </a:custGeom>
            <a:solidFill>
              <a:srgbClr val="237986"/>
            </a:solidFill>
          </p:spPr>
        </p:sp>
        <p:sp>
          <p:nvSpPr>
            <p:cNvPr id="12" name="Freeform 12"/>
            <p:cNvSpPr/>
            <p:nvPr/>
          </p:nvSpPr>
          <p:spPr>
            <a:xfrm>
              <a:off x="220980" y="160020"/>
              <a:ext cx="651510" cy="162560"/>
            </a:xfrm>
            <a:custGeom>
              <a:avLst/>
              <a:gdLst/>
              <a:ahLst/>
              <a:cxnLst/>
              <a:rect l="l" t="t" r="r" b="b"/>
              <a:pathLst>
                <a:path w="651510" h="16256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5560"/>
                    <a:pt x="162560" y="81280"/>
                  </a:cubicBezTo>
                  <a:close/>
                  <a:moveTo>
                    <a:pt x="570230" y="0"/>
                  </a:moveTo>
                  <a:cubicBezTo>
                    <a:pt x="525780" y="0"/>
                    <a:pt x="488950" y="36830"/>
                    <a:pt x="488950" y="81280"/>
                  </a:cubicBezTo>
                  <a:cubicBezTo>
                    <a:pt x="488950" y="125730"/>
                    <a:pt x="525780" y="162560"/>
                    <a:pt x="570230" y="162560"/>
                  </a:cubicBezTo>
                  <a:cubicBezTo>
                    <a:pt x="614680" y="162560"/>
                    <a:pt x="651510" y="125730"/>
                    <a:pt x="651510" y="81280"/>
                  </a:cubicBezTo>
                  <a:cubicBezTo>
                    <a:pt x="651510" y="36830"/>
                    <a:pt x="614680" y="0"/>
                    <a:pt x="570230" y="0"/>
                  </a:cubicBezTo>
                  <a:close/>
                  <a:moveTo>
                    <a:pt x="325120" y="0"/>
                  </a:moveTo>
                  <a:cubicBezTo>
                    <a:pt x="280670" y="0"/>
                    <a:pt x="243840" y="36830"/>
                    <a:pt x="243840" y="81280"/>
                  </a:cubicBezTo>
                  <a:cubicBezTo>
                    <a:pt x="243840" y="125730"/>
                    <a:pt x="280670" y="162560"/>
                    <a:pt x="325120" y="162560"/>
                  </a:cubicBezTo>
                  <a:cubicBezTo>
                    <a:pt x="369570" y="162560"/>
                    <a:pt x="406400" y="125730"/>
                    <a:pt x="406400" y="81280"/>
                  </a:cubicBezTo>
                  <a:cubicBezTo>
                    <a:pt x="406400" y="36830"/>
                    <a:pt x="370840" y="0"/>
                    <a:pt x="325120" y="0"/>
                  </a:cubicBezTo>
                  <a:close/>
                </a:path>
              </a:pathLst>
            </a:custGeom>
            <a:solidFill>
              <a:srgbClr val="FFC34E"/>
            </a:solidFill>
          </p:spPr>
        </p:sp>
        <p:sp>
          <p:nvSpPr>
            <p:cNvPr id="13" name="Freeform 13"/>
            <p:cNvSpPr/>
            <p:nvPr/>
          </p:nvSpPr>
          <p:spPr>
            <a:xfrm>
              <a:off x="0" y="0"/>
              <a:ext cx="5397500" cy="6350000"/>
            </a:xfrm>
            <a:custGeom>
              <a:avLst/>
              <a:gdLst/>
              <a:ahLst/>
              <a:cxnLst/>
              <a:rect l="l" t="t" r="r" b="b"/>
              <a:pathLst>
                <a:path w="5397500" h="6350000">
                  <a:moveTo>
                    <a:pt x="5137150" y="0"/>
                  </a:moveTo>
                  <a:lnTo>
                    <a:pt x="259080" y="0"/>
                  </a:lnTo>
                  <a:cubicBezTo>
                    <a:pt x="115570" y="0"/>
                    <a:pt x="0" y="115570"/>
                    <a:pt x="0" y="259080"/>
                  </a:cubicBezTo>
                  <a:lnTo>
                    <a:pt x="0" y="6090920"/>
                  </a:lnTo>
                  <a:cubicBezTo>
                    <a:pt x="0" y="6234430"/>
                    <a:pt x="115570" y="6350000"/>
                    <a:pt x="259080" y="6350000"/>
                  </a:cubicBezTo>
                  <a:lnTo>
                    <a:pt x="5137150" y="6350000"/>
                  </a:lnTo>
                  <a:cubicBezTo>
                    <a:pt x="5140960" y="6350000"/>
                    <a:pt x="5143500" y="6350000"/>
                    <a:pt x="5147310" y="6350000"/>
                  </a:cubicBezTo>
                  <a:lnTo>
                    <a:pt x="5148580" y="6350000"/>
                  </a:lnTo>
                  <a:cubicBezTo>
                    <a:pt x="5149850" y="6350000"/>
                    <a:pt x="5149850" y="6350000"/>
                    <a:pt x="5151120" y="6350000"/>
                  </a:cubicBezTo>
                  <a:cubicBezTo>
                    <a:pt x="5288280" y="6343650"/>
                    <a:pt x="5397500" y="6230620"/>
                    <a:pt x="5397500" y="6092190"/>
                  </a:cubicBezTo>
                  <a:lnTo>
                    <a:pt x="5397500" y="4145280"/>
                  </a:lnTo>
                  <a:lnTo>
                    <a:pt x="5397500" y="2406650"/>
                  </a:lnTo>
                  <a:lnTo>
                    <a:pt x="5397500" y="471170"/>
                  </a:lnTo>
                  <a:lnTo>
                    <a:pt x="5397500" y="259080"/>
                  </a:lnTo>
                  <a:cubicBezTo>
                    <a:pt x="5396230" y="115570"/>
                    <a:pt x="5279390" y="0"/>
                    <a:pt x="5137150" y="0"/>
                  </a:cubicBezTo>
                  <a:close/>
                  <a:moveTo>
                    <a:pt x="259080" y="22860"/>
                  </a:moveTo>
                  <a:lnTo>
                    <a:pt x="5137150" y="22860"/>
                  </a:lnTo>
                  <a:cubicBezTo>
                    <a:pt x="5267960" y="22860"/>
                    <a:pt x="5373370" y="128270"/>
                    <a:pt x="5373370" y="259080"/>
                  </a:cubicBezTo>
                  <a:lnTo>
                    <a:pt x="5373370" y="459740"/>
                  </a:lnTo>
                  <a:lnTo>
                    <a:pt x="5147310" y="459740"/>
                  </a:lnTo>
                  <a:lnTo>
                    <a:pt x="22860" y="459740"/>
                  </a:lnTo>
                  <a:lnTo>
                    <a:pt x="22860" y="259080"/>
                  </a:lnTo>
                  <a:cubicBezTo>
                    <a:pt x="22860" y="128270"/>
                    <a:pt x="128270" y="22860"/>
                    <a:pt x="259080" y="22860"/>
                  </a:cubicBezTo>
                  <a:close/>
                  <a:moveTo>
                    <a:pt x="22860" y="6090920"/>
                  </a:moveTo>
                  <a:lnTo>
                    <a:pt x="22860" y="481330"/>
                  </a:lnTo>
                  <a:lnTo>
                    <a:pt x="5137150" y="481330"/>
                  </a:lnTo>
                  <a:lnTo>
                    <a:pt x="5137150" y="6327140"/>
                  </a:lnTo>
                  <a:lnTo>
                    <a:pt x="259080" y="6327140"/>
                  </a:lnTo>
                  <a:cubicBezTo>
                    <a:pt x="128270" y="6327140"/>
                    <a:pt x="22860" y="6221730"/>
                    <a:pt x="22860" y="6090920"/>
                  </a:cubicBezTo>
                  <a:close/>
                  <a:moveTo>
                    <a:pt x="5373370" y="6090920"/>
                  </a:moveTo>
                  <a:cubicBezTo>
                    <a:pt x="5373370" y="6214110"/>
                    <a:pt x="5279390" y="6314440"/>
                    <a:pt x="5158740" y="6325870"/>
                  </a:cubicBezTo>
                  <a:lnTo>
                    <a:pt x="5158740" y="4216400"/>
                  </a:lnTo>
                  <a:cubicBezTo>
                    <a:pt x="5181600" y="4248150"/>
                    <a:pt x="5218430" y="4269740"/>
                    <a:pt x="5260340" y="4269740"/>
                  </a:cubicBezTo>
                  <a:lnTo>
                    <a:pt x="5270500" y="4269740"/>
                  </a:lnTo>
                  <a:cubicBezTo>
                    <a:pt x="5312410" y="4269740"/>
                    <a:pt x="5350510" y="4248150"/>
                    <a:pt x="5372100" y="4216400"/>
                  </a:cubicBezTo>
                  <a:lnTo>
                    <a:pt x="5372100" y="6090920"/>
                  </a:lnTo>
                  <a:lnTo>
                    <a:pt x="5373370" y="6090920"/>
                  </a:lnTo>
                  <a:close/>
                  <a:moveTo>
                    <a:pt x="5158740" y="4145280"/>
                  </a:moveTo>
                  <a:lnTo>
                    <a:pt x="5158740" y="2406650"/>
                  </a:lnTo>
                  <a:cubicBezTo>
                    <a:pt x="5158740" y="2350770"/>
                    <a:pt x="5204460" y="2305050"/>
                    <a:pt x="5260340" y="2305050"/>
                  </a:cubicBezTo>
                  <a:lnTo>
                    <a:pt x="5270500" y="2305050"/>
                  </a:lnTo>
                  <a:cubicBezTo>
                    <a:pt x="5326380" y="2305050"/>
                    <a:pt x="5372100" y="2350770"/>
                    <a:pt x="5372100" y="2406650"/>
                  </a:cubicBezTo>
                  <a:lnTo>
                    <a:pt x="5372100" y="4145280"/>
                  </a:lnTo>
                  <a:cubicBezTo>
                    <a:pt x="5372100" y="4201160"/>
                    <a:pt x="5326380" y="4246880"/>
                    <a:pt x="5270500" y="4246880"/>
                  </a:cubicBezTo>
                  <a:lnTo>
                    <a:pt x="5260340" y="4246880"/>
                  </a:lnTo>
                  <a:cubicBezTo>
                    <a:pt x="5204460" y="4246880"/>
                    <a:pt x="5158740" y="4201160"/>
                    <a:pt x="5158740" y="4145280"/>
                  </a:cubicBezTo>
                  <a:close/>
                  <a:moveTo>
                    <a:pt x="5271770" y="2282190"/>
                  </a:moveTo>
                  <a:lnTo>
                    <a:pt x="5261610" y="2282190"/>
                  </a:lnTo>
                  <a:cubicBezTo>
                    <a:pt x="5219700" y="2282190"/>
                    <a:pt x="5181600" y="2303780"/>
                    <a:pt x="5160010" y="2335530"/>
                  </a:cubicBezTo>
                  <a:lnTo>
                    <a:pt x="5160010" y="481330"/>
                  </a:lnTo>
                  <a:lnTo>
                    <a:pt x="5374640" y="481330"/>
                  </a:lnTo>
                  <a:lnTo>
                    <a:pt x="5374640" y="2334260"/>
                  </a:lnTo>
                  <a:cubicBezTo>
                    <a:pt x="5350510" y="2303780"/>
                    <a:pt x="5313680" y="2282190"/>
                    <a:pt x="5271770" y="2282190"/>
                  </a:cubicBezTo>
                  <a:close/>
                  <a:moveTo>
                    <a:pt x="302260" y="332740"/>
                  </a:moveTo>
                  <a:cubicBezTo>
                    <a:pt x="353060" y="332740"/>
                    <a:pt x="394970" y="290830"/>
                    <a:pt x="394970" y="240030"/>
                  </a:cubicBezTo>
                  <a:cubicBezTo>
                    <a:pt x="394970" y="189230"/>
                    <a:pt x="353060" y="147320"/>
                    <a:pt x="302260" y="147320"/>
                  </a:cubicBezTo>
                  <a:cubicBezTo>
                    <a:pt x="251460" y="147320"/>
                    <a:pt x="209550" y="190500"/>
                    <a:pt x="209550" y="241300"/>
                  </a:cubicBezTo>
                  <a:cubicBezTo>
                    <a:pt x="209550" y="292100"/>
                    <a:pt x="251460" y="332740"/>
                    <a:pt x="302260" y="332740"/>
                  </a:cubicBezTo>
                  <a:close/>
                  <a:moveTo>
                    <a:pt x="302260" y="171450"/>
                  </a:moveTo>
                  <a:cubicBezTo>
                    <a:pt x="340360" y="171450"/>
                    <a:pt x="372110" y="203200"/>
                    <a:pt x="372110" y="241300"/>
                  </a:cubicBezTo>
                  <a:cubicBezTo>
                    <a:pt x="372110" y="279400"/>
                    <a:pt x="340360" y="311150"/>
                    <a:pt x="302260" y="311150"/>
                  </a:cubicBezTo>
                  <a:cubicBezTo>
                    <a:pt x="264160" y="311150"/>
                    <a:pt x="232410" y="279400"/>
                    <a:pt x="232410" y="241300"/>
                  </a:cubicBezTo>
                  <a:cubicBezTo>
                    <a:pt x="232410" y="201930"/>
                    <a:pt x="264160" y="171450"/>
                    <a:pt x="302260" y="171450"/>
                  </a:cubicBezTo>
                  <a:close/>
                  <a:moveTo>
                    <a:pt x="546100" y="332740"/>
                  </a:moveTo>
                  <a:cubicBezTo>
                    <a:pt x="596900" y="332740"/>
                    <a:pt x="638810" y="290830"/>
                    <a:pt x="638810" y="240030"/>
                  </a:cubicBezTo>
                  <a:cubicBezTo>
                    <a:pt x="638810" y="189230"/>
                    <a:pt x="596900" y="148590"/>
                    <a:pt x="546100" y="148590"/>
                  </a:cubicBezTo>
                  <a:cubicBezTo>
                    <a:pt x="495300" y="148590"/>
                    <a:pt x="454660" y="190500"/>
                    <a:pt x="454660" y="241300"/>
                  </a:cubicBezTo>
                  <a:cubicBezTo>
                    <a:pt x="454660" y="292100"/>
                    <a:pt x="495300" y="332740"/>
                    <a:pt x="546100" y="332740"/>
                  </a:cubicBezTo>
                  <a:close/>
                  <a:moveTo>
                    <a:pt x="546100" y="171450"/>
                  </a:moveTo>
                  <a:cubicBezTo>
                    <a:pt x="584200" y="171450"/>
                    <a:pt x="615950" y="203200"/>
                    <a:pt x="615950" y="241300"/>
                  </a:cubicBezTo>
                  <a:cubicBezTo>
                    <a:pt x="615950" y="279400"/>
                    <a:pt x="584200" y="311150"/>
                    <a:pt x="546100" y="311150"/>
                  </a:cubicBezTo>
                  <a:cubicBezTo>
                    <a:pt x="508000" y="311150"/>
                    <a:pt x="476250" y="279400"/>
                    <a:pt x="476250" y="241300"/>
                  </a:cubicBezTo>
                  <a:cubicBezTo>
                    <a:pt x="476250" y="201930"/>
                    <a:pt x="508000" y="171450"/>
                    <a:pt x="546100" y="171450"/>
                  </a:cubicBezTo>
                  <a:close/>
                  <a:moveTo>
                    <a:pt x="791210" y="332740"/>
                  </a:moveTo>
                  <a:cubicBezTo>
                    <a:pt x="842010" y="332740"/>
                    <a:pt x="883920" y="290830"/>
                    <a:pt x="883920" y="240030"/>
                  </a:cubicBezTo>
                  <a:cubicBezTo>
                    <a:pt x="883920" y="189230"/>
                    <a:pt x="842010" y="147320"/>
                    <a:pt x="791210" y="147320"/>
                  </a:cubicBezTo>
                  <a:cubicBezTo>
                    <a:pt x="740410" y="147320"/>
                    <a:pt x="698500" y="190500"/>
                    <a:pt x="698500" y="241300"/>
                  </a:cubicBezTo>
                  <a:cubicBezTo>
                    <a:pt x="698500" y="292100"/>
                    <a:pt x="740410" y="332740"/>
                    <a:pt x="791210" y="332740"/>
                  </a:cubicBezTo>
                  <a:close/>
                  <a:moveTo>
                    <a:pt x="791210" y="171450"/>
                  </a:moveTo>
                  <a:cubicBezTo>
                    <a:pt x="829310" y="171450"/>
                    <a:pt x="861060" y="203200"/>
                    <a:pt x="861060" y="241300"/>
                  </a:cubicBezTo>
                  <a:cubicBezTo>
                    <a:pt x="861060" y="279400"/>
                    <a:pt x="829310" y="311150"/>
                    <a:pt x="791210" y="311150"/>
                  </a:cubicBezTo>
                  <a:cubicBezTo>
                    <a:pt x="753110" y="311150"/>
                    <a:pt x="721360" y="279400"/>
                    <a:pt x="721360" y="241300"/>
                  </a:cubicBezTo>
                  <a:cubicBezTo>
                    <a:pt x="721360" y="201930"/>
                    <a:pt x="751840" y="171450"/>
                    <a:pt x="791210" y="171450"/>
                  </a:cubicBezTo>
                  <a:close/>
                </a:path>
              </a:pathLst>
            </a:custGeom>
            <a:solidFill>
              <a:srgbClr val="3B3A3A"/>
            </a:solidFill>
          </p:spPr>
        </p:sp>
      </p:grpSp>
      <p:sp>
        <p:nvSpPr>
          <p:cNvPr id="14" name="Freeform 14"/>
          <p:cNvSpPr/>
          <p:nvPr/>
        </p:nvSpPr>
        <p:spPr>
          <a:xfrm>
            <a:off x="14578417" y="6404181"/>
            <a:ext cx="2347301" cy="2920849"/>
          </a:xfrm>
          <a:custGeom>
            <a:avLst/>
            <a:gdLst/>
            <a:ahLst/>
            <a:cxnLst/>
            <a:rect l="l" t="t" r="r" b="b"/>
            <a:pathLst>
              <a:path w="2347301" h="2920849">
                <a:moveTo>
                  <a:pt x="0" y="0"/>
                </a:moveTo>
                <a:lnTo>
                  <a:pt x="2347300" y="0"/>
                </a:lnTo>
                <a:lnTo>
                  <a:pt x="2347300" y="2920849"/>
                </a:lnTo>
                <a:lnTo>
                  <a:pt x="0" y="29208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781565" y="3038475"/>
            <a:ext cx="9212994" cy="2105025"/>
          </a:xfrm>
          <a:prstGeom prst="rect">
            <a:avLst/>
          </a:prstGeom>
        </p:spPr>
        <p:txBody>
          <a:bodyPr lIns="0" tIns="0" rIns="0" bIns="0" rtlCol="0" anchor="t">
            <a:spAutoFit/>
          </a:bodyPr>
          <a:lstStyle/>
          <a:p>
            <a:pPr>
              <a:lnSpc>
                <a:spcPts val="8400"/>
              </a:lnSpc>
            </a:pPr>
            <a:r>
              <a:rPr lang="en-US" sz="6000">
                <a:solidFill>
                  <a:srgbClr val="3B3A3A"/>
                </a:solidFill>
                <a:latin typeface="Open Sauce SemiBold"/>
              </a:rPr>
              <a:t>Why Hospital Management System?</a:t>
            </a:r>
          </a:p>
        </p:txBody>
      </p:sp>
      <p:sp>
        <p:nvSpPr>
          <p:cNvPr id="16" name="TextBox 16"/>
          <p:cNvSpPr txBox="1"/>
          <p:nvPr/>
        </p:nvSpPr>
        <p:spPr>
          <a:xfrm>
            <a:off x="1200446" y="5688269"/>
            <a:ext cx="11030546" cy="3117850"/>
          </a:xfrm>
          <a:prstGeom prst="rect">
            <a:avLst/>
          </a:prstGeom>
        </p:spPr>
        <p:txBody>
          <a:bodyPr lIns="0" tIns="0" rIns="0" bIns="0" rtlCol="0" anchor="t">
            <a:spAutoFit/>
          </a:bodyPr>
          <a:lstStyle/>
          <a:p>
            <a:pPr algn="just">
              <a:lnSpc>
                <a:spcPts val="3499"/>
              </a:lnSpc>
            </a:pPr>
            <a:r>
              <a:rPr lang="en-US" sz="2499" spc="249">
                <a:solidFill>
                  <a:srgbClr val="FFFFFF"/>
                </a:solidFill>
                <a:latin typeface="Agrandir Narrow Medium"/>
              </a:rPr>
              <a:t>Rumah sakit merupakan tempat umum yang didatangi banyak orang dan terdapat banyak aktivitas seperti booking appointments, mengatur jadwal dokter, mengatur diagnosa pasien, mengatur rekam medis pasien, dan sebagainya. Tujuan dari project ini adalah untuk menampilkan bagaimana data berelasi dengan operasi yang ada dapat diatur lebih mudah dengan database.</a:t>
            </a:r>
          </a:p>
        </p:txBody>
      </p:sp>
      <p:sp>
        <p:nvSpPr>
          <p:cNvPr id="17" name="TextBox 17"/>
          <p:cNvSpPr txBox="1"/>
          <p:nvPr/>
        </p:nvSpPr>
        <p:spPr>
          <a:xfrm>
            <a:off x="13670169" y="750735"/>
            <a:ext cx="3101227" cy="431800"/>
          </a:xfrm>
          <a:prstGeom prst="rect">
            <a:avLst/>
          </a:prstGeom>
        </p:spPr>
        <p:txBody>
          <a:bodyPr lIns="0" tIns="0" rIns="0" bIns="0" rtlCol="0" anchor="t">
            <a:spAutoFit/>
          </a:bodyPr>
          <a:lstStyle/>
          <a:p>
            <a:pPr>
              <a:lnSpc>
                <a:spcPts val="3499"/>
              </a:lnSpc>
            </a:pPr>
            <a:r>
              <a:rPr lang="en-US" sz="2499" spc="499">
                <a:solidFill>
                  <a:srgbClr val="3B3A3A"/>
                </a:solidFill>
                <a:latin typeface="Acherus Militant Light Bold"/>
              </a:rPr>
              <a:t>BACKGROUND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a:off x="14836282" y="-491693"/>
            <a:ext cx="4339980" cy="4339980"/>
          </a:xfrm>
          <a:custGeom>
            <a:avLst/>
            <a:gdLst/>
            <a:ahLst/>
            <a:cxnLst/>
            <a:rect l="l" t="t" r="r" b="b"/>
            <a:pathLst>
              <a:path w="4339980" h="4339980">
                <a:moveTo>
                  <a:pt x="0" y="0"/>
                </a:moveTo>
                <a:lnTo>
                  <a:pt x="4339980" y="0"/>
                </a:lnTo>
                <a:lnTo>
                  <a:pt x="4339980" y="4339980"/>
                </a:lnTo>
                <a:lnTo>
                  <a:pt x="0" y="43399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61335" y="4868600"/>
            <a:ext cx="5380766" cy="1074943"/>
            <a:chOff x="0" y="0"/>
            <a:chExt cx="2034287" cy="406400"/>
          </a:xfrm>
        </p:grpSpPr>
        <p:sp>
          <p:nvSpPr>
            <p:cNvPr id="5" name="Freeform 5"/>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6" name="TextBox 6"/>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PATIENT</a:t>
              </a:r>
            </a:p>
          </p:txBody>
        </p:sp>
      </p:grpSp>
      <p:grpSp>
        <p:nvGrpSpPr>
          <p:cNvPr id="7" name="Group 7"/>
          <p:cNvGrpSpPr/>
          <p:nvPr/>
        </p:nvGrpSpPr>
        <p:grpSpPr>
          <a:xfrm>
            <a:off x="761335" y="6757630"/>
            <a:ext cx="5380766" cy="1074943"/>
            <a:chOff x="0" y="0"/>
            <a:chExt cx="2034287" cy="406400"/>
          </a:xfrm>
        </p:grpSpPr>
        <p:sp>
          <p:nvSpPr>
            <p:cNvPr id="8" name="Freeform 8"/>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9" name="TextBox 9"/>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PATIENT FILL HISTORY</a:t>
              </a:r>
            </a:p>
          </p:txBody>
        </p:sp>
      </p:grpSp>
      <p:grpSp>
        <p:nvGrpSpPr>
          <p:cNvPr id="10" name="Group 10"/>
          <p:cNvGrpSpPr/>
          <p:nvPr/>
        </p:nvGrpSpPr>
        <p:grpSpPr>
          <a:xfrm>
            <a:off x="6456426" y="4868600"/>
            <a:ext cx="5380766" cy="1074943"/>
            <a:chOff x="0" y="0"/>
            <a:chExt cx="2034287" cy="406400"/>
          </a:xfrm>
        </p:grpSpPr>
        <p:sp>
          <p:nvSpPr>
            <p:cNvPr id="11" name="Freeform 11"/>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12" name="TextBox 12"/>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DIAGNOSE</a:t>
              </a:r>
            </a:p>
          </p:txBody>
        </p:sp>
      </p:grpSp>
      <p:grpSp>
        <p:nvGrpSpPr>
          <p:cNvPr id="13" name="Group 13"/>
          <p:cNvGrpSpPr/>
          <p:nvPr/>
        </p:nvGrpSpPr>
        <p:grpSpPr>
          <a:xfrm>
            <a:off x="6456426" y="6757630"/>
            <a:ext cx="5380766" cy="1074943"/>
            <a:chOff x="0" y="0"/>
            <a:chExt cx="2034287" cy="406400"/>
          </a:xfrm>
        </p:grpSpPr>
        <p:sp>
          <p:nvSpPr>
            <p:cNvPr id="14" name="Freeform 14"/>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15" name="TextBox 15"/>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MEDICAL HISTORY</a:t>
              </a:r>
            </a:p>
          </p:txBody>
        </p:sp>
      </p:grpSp>
      <p:sp>
        <p:nvSpPr>
          <p:cNvPr id="16" name="Freeform 16"/>
          <p:cNvSpPr/>
          <p:nvPr/>
        </p:nvSpPr>
        <p:spPr>
          <a:xfrm>
            <a:off x="13801268" y="1752260"/>
            <a:ext cx="3458032" cy="2491224"/>
          </a:xfrm>
          <a:custGeom>
            <a:avLst/>
            <a:gdLst/>
            <a:ahLst/>
            <a:cxnLst/>
            <a:rect l="l" t="t" r="r" b="b"/>
            <a:pathLst>
              <a:path w="3458032" h="2491224">
                <a:moveTo>
                  <a:pt x="0" y="0"/>
                </a:moveTo>
                <a:lnTo>
                  <a:pt x="3458032" y="0"/>
                </a:lnTo>
                <a:lnTo>
                  <a:pt x="3458032" y="2491225"/>
                </a:lnTo>
                <a:lnTo>
                  <a:pt x="0" y="24912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028700" y="904875"/>
            <a:ext cx="4295964" cy="2263775"/>
          </a:xfrm>
          <a:prstGeom prst="rect">
            <a:avLst/>
          </a:prstGeom>
        </p:spPr>
        <p:txBody>
          <a:bodyPr lIns="0" tIns="0" rIns="0" bIns="0" rtlCol="0" anchor="t">
            <a:spAutoFit/>
          </a:bodyPr>
          <a:lstStyle/>
          <a:p>
            <a:pPr>
              <a:lnSpc>
                <a:spcPts val="9100"/>
              </a:lnSpc>
            </a:pPr>
            <a:r>
              <a:rPr lang="en-US" sz="6500">
                <a:solidFill>
                  <a:srgbClr val="3B3A3A"/>
                </a:solidFill>
                <a:latin typeface="Open Sauce SemiBold"/>
              </a:rPr>
              <a:t>Entities of Database</a:t>
            </a:r>
          </a:p>
        </p:txBody>
      </p:sp>
      <p:sp>
        <p:nvSpPr>
          <p:cNvPr id="18" name="TextBox 18"/>
          <p:cNvSpPr txBox="1"/>
          <p:nvPr/>
        </p:nvSpPr>
        <p:spPr>
          <a:xfrm>
            <a:off x="6860389" y="1811460"/>
            <a:ext cx="4567222" cy="869842"/>
          </a:xfrm>
          <a:prstGeom prst="rect">
            <a:avLst/>
          </a:prstGeom>
        </p:spPr>
        <p:txBody>
          <a:bodyPr lIns="0" tIns="0" rIns="0" bIns="0" rtlCol="0" anchor="t">
            <a:spAutoFit/>
          </a:bodyPr>
          <a:lstStyle/>
          <a:p>
            <a:pPr>
              <a:lnSpc>
                <a:spcPts val="3499"/>
              </a:lnSpc>
            </a:pPr>
            <a:r>
              <a:rPr lang="en-US" sz="2499" spc="249">
                <a:solidFill>
                  <a:srgbClr val="3B3A3A"/>
                </a:solidFill>
                <a:latin typeface="Acherus Militant Light Bold"/>
              </a:rPr>
              <a:t>TABLES OF HOSPITAL MANAGEMENT SYSTEM</a:t>
            </a:r>
          </a:p>
        </p:txBody>
      </p:sp>
      <p:grpSp>
        <p:nvGrpSpPr>
          <p:cNvPr id="19" name="Group 19"/>
          <p:cNvGrpSpPr/>
          <p:nvPr/>
        </p:nvGrpSpPr>
        <p:grpSpPr>
          <a:xfrm>
            <a:off x="761335" y="8601856"/>
            <a:ext cx="5380766" cy="1119822"/>
            <a:chOff x="0" y="0"/>
            <a:chExt cx="2034287" cy="423367"/>
          </a:xfrm>
        </p:grpSpPr>
        <p:sp>
          <p:nvSpPr>
            <p:cNvPr id="20" name="Freeform 20"/>
            <p:cNvSpPr/>
            <p:nvPr/>
          </p:nvSpPr>
          <p:spPr>
            <a:xfrm>
              <a:off x="203200" y="-339"/>
              <a:ext cx="1627887" cy="424046"/>
            </a:xfrm>
            <a:custGeom>
              <a:avLst/>
              <a:gdLst/>
              <a:ahLst/>
              <a:cxnLst/>
              <a:rect l="l" t="t" r="r" b="b"/>
              <a:pathLst>
                <a:path w="1627887" h="424046">
                  <a:moveTo>
                    <a:pt x="1627887" y="339"/>
                  </a:moveTo>
                  <a:cubicBezTo>
                    <a:pt x="1552035" y="0"/>
                    <a:pt x="1481798" y="40272"/>
                    <a:pt x="1443774" y="105907"/>
                  </a:cubicBezTo>
                  <a:cubicBezTo>
                    <a:pt x="1405749" y="171541"/>
                    <a:pt x="1405749" y="252504"/>
                    <a:pt x="1443774" y="318139"/>
                  </a:cubicBezTo>
                  <a:cubicBezTo>
                    <a:pt x="1481798" y="383773"/>
                    <a:pt x="1552035" y="424046"/>
                    <a:pt x="1627887" y="423706"/>
                  </a:cubicBezTo>
                  <a:lnTo>
                    <a:pt x="0" y="423706"/>
                  </a:lnTo>
                  <a:cubicBezTo>
                    <a:pt x="75853" y="424046"/>
                    <a:pt x="146089" y="383773"/>
                    <a:pt x="184114" y="318139"/>
                  </a:cubicBezTo>
                  <a:cubicBezTo>
                    <a:pt x="222139" y="252504"/>
                    <a:pt x="222139" y="171541"/>
                    <a:pt x="184114" y="105907"/>
                  </a:cubicBezTo>
                  <a:cubicBezTo>
                    <a:pt x="146089" y="40272"/>
                    <a:pt x="75853" y="0"/>
                    <a:pt x="0" y="339"/>
                  </a:cubicBezTo>
                  <a:close/>
                </a:path>
              </a:pathLst>
            </a:custGeom>
            <a:solidFill>
              <a:srgbClr val="FFC34E"/>
            </a:solidFill>
            <a:ln w="19050">
              <a:solidFill>
                <a:srgbClr val="3B3A3A"/>
              </a:solidFill>
            </a:ln>
          </p:spPr>
        </p:sp>
        <p:sp>
          <p:nvSpPr>
            <p:cNvPr id="21" name="TextBox 21"/>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PATIENT ATTEND APPOINTMENTS</a:t>
              </a:r>
            </a:p>
          </p:txBody>
        </p:sp>
      </p:grpSp>
      <p:grpSp>
        <p:nvGrpSpPr>
          <p:cNvPr id="22" name="Group 22"/>
          <p:cNvGrpSpPr/>
          <p:nvPr/>
        </p:nvGrpSpPr>
        <p:grpSpPr>
          <a:xfrm>
            <a:off x="6456426" y="8601856"/>
            <a:ext cx="5380766" cy="1074943"/>
            <a:chOff x="0" y="0"/>
            <a:chExt cx="2034287" cy="406400"/>
          </a:xfrm>
        </p:grpSpPr>
        <p:sp>
          <p:nvSpPr>
            <p:cNvPr id="23" name="Freeform 23"/>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24" name="TextBox 24"/>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SCHEDULE</a:t>
              </a:r>
            </a:p>
          </p:txBody>
        </p:sp>
      </p:grpSp>
      <p:grpSp>
        <p:nvGrpSpPr>
          <p:cNvPr id="25" name="Group 25"/>
          <p:cNvGrpSpPr/>
          <p:nvPr/>
        </p:nvGrpSpPr>
        <p:grpSpPr>
          <a:xfrm>
            <a:off x="12145899" y="4868600"/>
            <a:ext cx="5380766" cy="1074943"/>
            <a:chOff x="0" y="0"/>
            <a:chExt cx="2034287" cy="406400"/>
          </a:xfrm>
        </p:grpSpPr>
        <p:sp>
          <p:nvSpPr>
            <p:cNvPr id="26" name="Freeform 26"/>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27" name="TextBox 27"/>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DOCTOR</a:t>
              </a:r>
            </a:p>
          </p:txBody>
        </p:sp>
      </p:grpSp>
      <p:grpSp>
        <p:nvGrpSpPr>
          <p:cNvPr id="28" name="Group 28"/>
          <p:cNvGrpSpPr/>
          <p:nvPr/>
        </p:nvGrpSpPr>
        <p:grpSpPr>
          <a:xfrm>
            <a:off x="12145899" y="6757630"/>
            <a:ext cx="5380766" cy="1074943"/>
            <a:chOff x="0" y="0"/>
            <a:chExt cx="2034287" cy="406400"/>
          </a:xfrm>
        </p:grpSpPr>
        <p:sp>
          <p:nvSpPr>
            <p:cNvPr id="29" name="Freeform 29"/>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30" name="TextBox 30"/>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DOCTOR HAVE SCHEDULES</a:t>
              </a:r>
            </a:p>
          </p:txBody>
        </p:sp>
      </p:grpSp>
      <p:grpSp>
        <p:nvGrpSpPr>
          <p:cNvPr id="31" name="Group 31"/>
          <p:cNvGrpSpPr/>
          <p:nvPr/>
        </p:nvGrpSpPr>
        <p:grpSpPr>
          <a:xfrm>
            <a:off x="12145899" y="8642198"/>
            <a:ext cx="5380766" cy="1074943"/>
            <a:chOff x="0" y="0"/>
            <a:chExt cx="2034287" cy="406400"/>
          </a:xfrm>
        </p:grpSpPr>
        <p:sp>
          <p:nvSpPr>
            <p:cNvPr id="32" name="Freeform 32"/>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33" name="TextBox 33"/>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DOCTOR VIEW HISTORY</a:t>
              </a:r>
            </a:p>
          </p:txBody>
        </p:sp>
      </p:grpSp>
      <p:grpSp>
        <p:nvGrpSpPr>
          <p:cNvPr id="34" name="Group 34"/>
          <p:cNvGrpSpPr/>
          <p:nvPr/>
        </p:nvGrpSpPr>
        <p:grpSpPr>
          <a:xfrm>
            <a:off x="6456426" y="3310816"/>
            <a:ext cx="5380766" cy="1074943"/>
            <a:chOff x="0" y="0"/>
            <a:chExt cx="2034287" cy="406400"/>
          </a:xfrm>
        </p:grpSpPr>
        <p:sp>
          <p:nvSpPr>
            <p:cNvPr id="35" name="Freeform 35"/>
            <p:cNvSpPr/>
            <p:nvPr/>
          </p:nvSpPr>
          <p:spPr>
            <a:xfrm>
              <a:off x="203200" y="-326"/>
              <a:ext cx="1627887" cy="407051"/>
            </a:xfrm>
            <a:custGeom>
              <a:avLst/>
              <a:gdLst/>
              <a:ahLst/>
              <a:cxnLst/>
              <a:rect l="l" t="t" r="r" b="b"/>
              <a:pathLst>
                <a:path w="1627887" h="407051">
                  <a:moveTo>
                    <a:pt x="1627887" y="326"/>
                  </a:moveTo>
                  <a:cubicBezTo>
                    <a:pt x="1555075" y="0"/>
                    <a:pt x="1487653" y="38659"/>
                    <a:pt x="1451152" y="101663"/>
                  </a:cubicBezTo>
                  <a:cubicBezTo>
                    <a:pt x="1414652" y="164667"/>
                    <a:pt x="1414652" y="242385"/>
                    <a:pt x="1451152" y="305389"/>
                  </a:cubicBezTo>
                  <a:cubicBezTo>
                    <a:pt x="1487653" y="368393"/>
                    <a:pt x="1555075" y="407052"/>
                    <a:pt x="162788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C34E"/>
            </a:solidFill>
            <a:ln w="19050">
              <a:solidFill>
                <a:srgbClr val="3B3A3A"/>
              </a:solidFill>
            </a:ln>
          </p:spPr>
        </p:sp>
        <p:sp>
          <p:nvSpPr>
            <p:cNvPr id="36" name="TextBox 36"/>
            <p:cNvSpPr txBox="1"/>
            <p:nvPr/>
          </p:nvSpPr>
          <p:spPr>
            <a:xfrm>
              <a:off x="0" y="-57150"/>
              <a:ext cx="812800" cy="463550"/>
            </a:xfrm>
            <a:prstGeom prst="rect">
              <a:avLst/>
            </a:prstGeom>
          </p:spPr>
          <p:txBody>
            <a:bodyPr lIns="50800" tIns="50800" rIns="50800" bIns="50800" rtlCol="0" anchor="ctr"/>
            <a:lstStyle/>
            <a:p>
              <a:pPr algn="ctr">
                <a:lnSpc>
                  <a:spcPts val="3499"/>
                </a:lnSpc>
                <a:spcBef>
                  <a:spcPct val="0"/>
                </a:spcBef>
              </a:pPr>
              <a:r>
                <a:rPr lang="en-US" sz="2499" spc="249">
                  <a:solidFill>
                    <a:srgbClr val="3B3A3A"/>
                  </a:solidFill>
                  <a:latin typeface="Acherus Militant Light Bold"/>
                </a:rPr>
                <a:t>APPOINTMENT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1261950" y="1447198"/>
            <a:ext cx="4804749" cy="7392603"/>
            <a:chOff x="0" y="0"/>
            <a:chExt cx="4128770" cy="6352540"/>
          </a:xfrm>
        </p:grpSpPr>
        <p:sp>
          <p:nvSpPr>
            <p:cNvPr id="4" name="Freeform 4"/>
            <p:cNvSpPr/>
            <p:nvPr/>
          </p:nvSpPr>
          <p:spPr>
            <a:xfrm>
              <a:off x="0" y="0"/>
              <a:ext cx="4130040" cy="6352540"/>
            </a:xfrm>
            <a:custGeom>
              <a:avLst/>
              <a:gdLst/>
              <a:ahLst/>
              <a:cxnLst/>
              <a:rect l="l" t="t" r="r" b="b"/>
              <a:pathLst>
                <a:path w="4130040" h="6352540">
                  <a:moveTo>
                    <a:pt x="4130040" y="8890"/>
                  </a:moveTo>
                  <a:lnTo>
                    <a:pt x="4130040" y="6344920"/>
                  </a:lnTo>
                  <a:cubicBezTo>
                    <a:pt x="4128770" y="6348730"/>
                    <a:pt x="4124960" y="6352540"/>
                    <a:pt x="4119880" y="6352540"/>
                  </a:cubicBezTo>
                  <a:lnTo>
                    <a:pt x="8890" y="6352540"/>
                  </a:lnTo>
                  <a:cubicBezTo>
                    <a:pt x="3810" y="6352540"/>
                    <a:pt x="0" y="6348730"/>
                    <a:pt x="0" y="6343650"/>
                  </a:cubicBezTo>
                  <a:lnTo>
                    <a:pt x="0" y="8890"/>
                  </a:lnTo>
                  <a:cubicBezTo>
                    <a:pt x="0" y="3810"/>
                    <a:pt x="3810" y="0"/>
                    <a:pt x="8890" y="0"/>
                  </a:cubicBezTo>
                  <a:lnTo>
                    <a:pt x="4121150" y="0"/>
                  </a:lnTo>
                  <a:cubicBezTo>
                    <a:pt x="4126230" y="0"/>
                    <a:pt x="4130040" y="3810"/>
                    <a:pt x="4130040" y="8890"/>
                  </a:cubicBezTo>
                  <a:close/>
                </a:path>
              </a:pathLst>
            </a:custGeom>
            <a:solidFill>
              <a:srgbClr val="3B3A3A"/>
            </a:solidFill>
          </p:spPr>
        </p:sp>
        <p:sp>
          <p:nvSpPr>
            <p:cNvPr id="5" name="Freeform 5"/>
            <p:cNvSpPr/>
            <p:nvPr/>
          </p:nvSpPr>
          <p:spPr>
            <a:xfrm>
              <a:off x="67437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6" name="Freeform 6"/>
            <p:cNvSpPr/>
            <p:nvPr/>
          </p:nvSpPr>
          <p:spPr>
            <a:xfrm>
              <a:off x="3806190" y="87630"/>
              <a:ext cx="179070" cy="179070"/>
            </a:xfrm>
            <a:custGeom>
              <a:avLst/>
              <a:gdLst/>
              <a:ahLst/>
              <a:cxnLst/>
              <a:rect l="l" t="t" r="r" b="b"/>
              <a:pathLst>
                <a:path w="179070" h="179070">
                  <a:moveTo>
                    <a:pt x="179070" y="179070"/>
                  </a:moveTo>
                  <a:lnTo>
                    <a:pt x="179070" y="0"/>
                  </a:lnTo>
                  <a:lnTo>
                    <a:pt x="0" y="0"/>
                  </a:lnTo>
                  <a:lnTo>
                    <a:pt x="0" y="179070"/>
                  </a:lnTo>
                  <a:lnTo>
                    <a:pt x="179070" y="179070"/>
                  </a:lnTo>
                  <a:close/>
                  <a:moveTo>
                    <a:pt x="36830" y="49530"/>
                  </a:moveTo>
                  <a:cubicBezTo>
                    <a:pt x="33020" y="46990"/>
                    <a:pt x="33020" y="41910"/>
                    <a:pt x="36830" y="38100"/>
                  </a:cubicBezTo>
                  <a:cubicBezTo>
                    <a:pt x="39370" y="34290"/>
                    <a:pt x="44450" y="34290"/>
                    <a:pt x="48260" y="38100"/>
                  </a:cubicBezTo>
                  <a:lnTo>
                    <a:pt x="88900" y="78740"/>
                  </a:lnTo>
                  <a:lnTo>
                    <a:pt x="129540" y="38100"/>
                  </a:lnTo>
                  <a:cubicBezTo>
                    <a:pt x="132080" y="34290"/>
                    <a:pt x="137160" y="34290"/>
                    <a:pt x="140970" y="38100"/>
                  </a:cubicBezTo>
                  <a:cubicBezTo>
                    <a:pt x="144780" y="40640"/>
                    <a:pt x="144780" y="45720"/>
                    <a:pt x="140970" y="49530"/>
                  </a:cubicBezTo>
                  <a:lnTo>
                    <a:pt x="100330" y="90170"/>
                  </a:lnTo>
                  <a:lnTo>
                    <a:pt x="140970" y="130810"/>
                  </a:lnTo>
                  <a:cubicBezTo>
                    <a:pt x="144780" y="133350"/>
                    <a:pt x="144780" y="138430"/>
                    <a:pt x="140970" y="142240"/>
                  </a:cubicBezTo>
                  <a:cubicBezTo>
                    <a:pt x="139700" y="143510"/>
                    <a:pt x="137160" y="143510"/>
                    <a:pt x="135890" y="144780"/>
                  </a:cubicBezTo>
                  <a:cubicBezTo>
                    <a:pt x="133350" y="144780"/>
                    <a:pt x="130810" y="143510"/>
                    <a:pt x="129540" y="142240"/>
                  </a:cubicBezTo>
                  <a:lnTo>
                    <a:pt x="88900" y="101600"/>
                  </a:lnTo>
                  <a:lnTo>
                    <a:pt x="48260" y="142240"/>
                  </a:lnTo>
                  <a:cubicBezTo>
                    <a:pt x="45720" y="143510"/>
                    <a:pt x="44450" y="143510"/>
                    <a:pt x="43180" y="144780"/>
                  </a:cubicBezTo>
                  <a:cubicBezTo>
                    <a:pt x="40640" y="144780"/>
                    <a:pt x="38100" y="143510"/>
                    <a:pt x="36830" y="142240"/>
                  </a:cubicBezTo>
                  <a:cubicBezTo>
                    <a:pt x="33020" y="139700"/>
                    <a:pt x="33020" y="134620"/>
                    <a:pt x="36830" y="130810"/>
                  </a:cubicBezTo>
                  <a:lnTo>
                    <a:pt x="77470" y="90170"/>
                  </a:lnTo>
                  <a:lnTo>
                    <a:pt x="36830" y="49530"/>
                  </a:lnTo>
                  <a:close/>
                </a:path>
              </a:pathLst>
            </a:custGeom>
            <a:solidFill>
              <a:srgbClr val="F6F6F6"/>
            </a:solidFill>
          </p:spPr>
        </p:sp>
        <p:sp>
          <p:nvSpPr>
            <p:cNvPr id="7" name="Freeform 7"/>
            <p:cNvSpPr/>
            <p:nvPr/>
          </p:nvSpPr>
          <p:spPr>
            <a:xfrm>
              <a:off x="163830" y="115570"/>
              <a:ext cx="124460" cy="124460"/>
            </a:xfrm>
            <a:custGeom>
              <a:avLst/>
              <a:gdLst/>
              <a:ahLst/>
              <a:cxnLst/>
              <a:rect l="l" t="t" r="r" b="b"/>
              <a:pathLst>
                <a:path w="124460" h="124460">
                  <a:moveTo>
                    <a:pt x="62230" y="0"/>
                  </a:moveTo>
                  <a:cubicBezTo>
                    <a:pt x="49530" y="26670"/>
                    <a:pt x="2667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8" name="Freeform 8"/>
            <p:cNvSpPr/>
            <p:nvPr/>
          </p:nvSpPr>
          <p:spPr>
            <a:xfrm>
              <a:off x="41910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9" name="Freeform 9"/>
            <p:cNvSpPr/>
            <p:nvPr/>
          </p:nvSpPr>
          <p:spPr>
            <a:xfrm>
              <a:off x="16510" y="16510"/>
              <a:ext cx="4094480" cy="321310"/>
            </a:xfrm>
            <a:custGeom>
              <a:avLst/>
              <a:gdLst/>
              <a:ahLst/>
              <a:cxnLst/>
              <a:rect l="l" t="t" r="r" b="b"/>
              <a:pathLst>
                <a:path w="4094480" h="321310">
                  <a:moveTo>
                    <a:pt x="0" y="0"/>
                  </a:moveTo>
                  <a:lnTo>
                    <a:pt x="0" y="321310"/>
                  </a:lnTo>
                  <a:lnTo>
                    <a:pt x="4094480" y="321310"/>
                  </a:lnTo>
                  <a:lnTo>
                    <a:pt x="4094480" y="0"/>
                  </a:lnTo>
                  <a:lnTo>
                    <a:pt x="0" y="0"/>
                  </a:lnTo>
                  <a:close/>
                  <a:moveTo>
                    <a:pt x="311150" y="168910"/>
                  </a:moveTo>
                  <a:cubicBezTo>
                    <a:pt x="264160" y="168910"/>
                    <a:pt x="218440" y="214630"/>
                    <a:pt x="218440" y="261620"/>
                  </a:cubicBezTo>
                  <a:cubicBezTo>
                    <a:pt x="217170" y="266700"/>
                    <a:pt x="213360" y="270510"/>
                    <a:pt x="209550" y="270510"/>
                  </a:cubicBezTo>
                  <a:cubicBezTo>
                    <a:pt x="204470" y="270510"/>
                    <a:pt x="200660" y="266700"/>
                    <a:pt x="200660" y="261620"/>
                  </a:cubicBezTo>
                  <a:cubicBezTo>
                    <a:pt x="200660" y="214630"/>
                    <a:pt x="154940" y="168910"/>
                    <a:pt x="107950" y="168910"/>
                  </a:cubicBezTo>
                  <a:cubicBezTo>
                    <a:pt x="102870" y="168910"/>
                    <a:pt x="99060" y="165100"/>
                    <a:pt x="99060" y="160020"/>
                  </a:cubicBezTo>
                  <a:cubicBezTo>
                    <a:pt x="99060" y="154940"/>
                    <a:pt x="102870" y="151130"/>
                    <a:pt x="107950" y="151130"/>
                  </a:cubicBezTo>
                  <a:cubicBezTo>
                    <a:pt x="154940" y="151130"/>
                    <a:pt x="200660" y="105410"/>
                    <a:pt x="200660" y="58420"/>
                  </a:cubicBezTo>
                  <a:cubicBezTo>
                    <a:pt x="200660" y="53340"/>
                    <a:pt x="204470" y="49530"/>
                    <a:pt x="209550" y="49530"/>
                  </a:cubicBezTo>
                  <a:cubicBezTo>
                    <a:pt x="214630" y="49530"/>
                    <a:pt x="218440" y="53340"/>
                    <a:pt x="218440" y="58420"/>
                  </a:cubicBezTo>
                  <a:cubicBezTo>
                    <a:pt x="218440" y="105410"/>
                    <a:pt x="264160" y="151130"/>
                    <a:pt x="311150" y="151130"/>
                  </a:cubicBezTo>
                  <a:cubicBezTo>
                    <a:pt x="316230" y="151130"/>
                    <a:pt x="320040" y="154940"/>
                    <a:pt x="320040" y="160020"/>
                  </a:cubicBezTo>
                  <a:cubicBezTo>
                    <a:pt x="320040" y="165100"/>
                    <a:pt x="316230" y="168910"/>
                    <a:pt x="311150" y="168910"/>
                  </a:cubicBezTo>
                  <a:close/>
                  <a:moveTo>
                    <a:pt x="566420" y="168910"/>
                  </a:moveTo>
                  <a:cubicBezTo>
                    <a:pt x="519430" y="168910"/>
                    <a:pt x="473710" y="214630"/>
                    <a:pt x="473710" y="261620"/>
                  </a:cubicBezTo>
                  <a:cubicBezTo>
                    <a:pt x="473710" y="266700"/>
                    <a:pt x="469900" y="270510"/>
                    <a:pt x="464820" y="270510"/>
                  </a:cubicBezTo>
                  <a:cubicBezTo>
                    <a:pt x="459740" y="270510"/>
                    <a:pt x="455930" y="266700"/>
                    <a:pt x="455930" y="261620"/>
                  </a:cubicBezTo>
                  <a:cubicBezTo>
                    <a:pt x="455930" y="214630"/>
                    <a:pt x="410210" y="168910"/>
                    <a:pt x="363220" y="168910"/>
                  </a:cubicBezTo>
                  <a:cubicBezTo>
                    <a:pt x="358140" y="168910"/>
                    <a:pt x="354330" y="165100"/>
                    <a:pt x="354330" y="160020"/>
                  </a:cubicBezTo>
                  <a:cubicBezTo>
                    <a:pt x="354330" y="154940"/>
                    <a:pt x="358140" y="151130"/>
                    <a:pt x="363220" y="151130"/>
                  </a:cubicBezTo>
                  <a:cubicBezTo>
                    <a:pt x="410210" y="151130"/>
                    <a:pt x="455930" y="105410"/>
                    <a:pt x="455930" y="58420"/>
                  </a:cubicBezTo>
                  <a:cubicBezTo>
                    <a:pt x="455930" y="53340"/>
                    <a:pt x="459740" y="49530"/>
                    <a:pt x="464820" y="49530"/>
                  </a:cubicBezTo>
                  <a:cubicBezTo>
                    <a:pt x="469900" y="49530"/>
                    <a:pt x="473710" y="53340"/>
                    <a:pt x="473710" y="58420"/>
                  </a:cubicBezTo>
                  <a:cubicBezTo>
                    <a:pt x="473710" y="105410"/>
                    <a:pt x="519430" y="151130"/>
                    <a:pt x="566420" y="151130"/>
                  </a:cubicBezTo>
                  <a:cubicBezTo>
                    <a:pt x="571500" y="151130"/>
                    <a:pt x="575310" y="154940"/>
                    <a:pt x="575310" y="160020"/>
                  </a:cubicBezTo>
                  <a:cubicBezTo>
                    <a:pt x="575310" y="165100"/>
                    <a:pt x="571500" y="168910"/>
                    <a:pt x="566420" y="168910"/>
                  </a:cubicBezTo>
                  <a:close/>
                  <a:moveTo>
                    <a:pt x="821690" y="168910"/>
                  </a:moveTo>
                  <a:cubicBezTo>
                    <a:pt x="774700" y="168910"/>
                    <a:pt x="728980" y="214630"/>
                    <a:pt x="728980" y="261620"/>
                  </a:cubicBezTo>
                  <a:cubicBezTo>
                    <a:pt x="728980" y="266700"/>
                    <a:pt x="725170" y="270510"/>
                    <a:pt x="720090" y="270510"/>
                  </a:cubicBezTo>
                  <a:cubicBezTo>
                    <a:pt x="715010" y="270510"/>
                    <a:pt x="711200" y="266700"/>
                    <a:pt x="711200" y="261620"/>
                  </a:cubicBezTo>
                  <a:cubicBezTo>
                    <a:pt x="711200" y="214630"/>
                    <a:pt x="665480" y="168910"/>
                    <a:pt x="618490" y="168910"/>
                  </a:cubicBezTo>
                  <a:cubicBezTo>
                    <a:pt x="613410" y="168910"/>
                    <a:pt x="609600" y="165100"/>
                    <a:pt x="609600" y="160020"/>
                  </a:cubicBezTo>
                  <a:cubicBezTo>
                    <a:pt x="609600" y="154940"/>
                    <a:pt x="613410" y="151130"/>
                    <a:pt x="618490" y="151130"/>
                  </a:cubicBezTo>
                  <a:cubicBezTo>
                    <a:pt x="665480" y="151130"/>
                    <a:pt x="711200" y="105410"/>
                    <a:pt x="711200" y="58420"/>
                  </a:cubicBezTo>
                  <a:cubicBezTo>
                    <a:pt x="711200" y="53340"/>
                    <a:pt x="715010" y="49530"/>
                    <a:pt x="720090" y="49530"/>
                  </a:cubicBezTo>
                  <a:cubicBezTo>
                    <a:pt x="725170" y="49530"/>
                    <a:pt x="728980" y="53340"/>
                    <a:pt x="728980" y="58420"/>
                  </a:cubicBezTo>
                  <a:cubicBezTo>
                    <a:pt x="728980" y="105410"/>
                    <a:pt x="774700" y="151130"/>
                    <a:pt x="821690" y="151130"/>
                  </a:cubicBezTo>
                  <a:cubicBezTo>
                    <a:pt x="826770" y="151130"/>
                    <a:pt x="830580" y="154940"/>
                    <a:pt x="830580" y="160020"/>
                  </a:cubicBezTo>
                  <a:cubicBezTo>
                    <a:pt x="830580" y="165100"/>
                    <a:pt x="826770" y="168910"/>
                    <a:pt x="821690" y="168910"/>
                  </a:cubicBezTo>
                  <a:close/>
                  <a:moveTo>
                    <a:pt x="3986530" y="259080"/>
                  </a:moveTo>
                  <a:cubicBezTo>
                    <a:pt x="3985260" y="264160"/>
                    <a:pt x="3981450" y="267970"/>
                    <a:pt x="3976370" y="267970"/>
                  </a:cubicBezTo>
                  <a:lnTo>
                    <a:pt x="3780790" y="267970"/>
                  </a:lnTo>
                  <a:cubicBezTo>
                    <a:pt x="3775710" y="267970"/>
                    <a:pt x="3771900" y="264160"/>
                    <a:pt x="3771900" y="259080"/>
                  </a:cubicBezTo>
                  <a:lnTo>
                    <a:pt x="3771900" y="62230"/>
                  </a:lnTo>
                  <a:cubicBezTo>
                    <a:pt x="3771900" y="57150"/>
                    <a:pt x="3775710" y="53340"/>
                    <a:pt x="3780790" y="53340"/>
                  </a:cubicBezTo>
                  <a:lnTo>
                    <a:pt x="3977640" y="53340"/>
                  </a:lnTo>
                  <a:cubicBezTo>
                    <a:pt x="3982720" y="53340"/>
                    <a:pt x="3986530" y="57150"/>
                    <a:pt x="3986530" y="62230"/>
                  </a:cubicBezTo>
                  <a:lnTo>
                    <a:pt x="3986530" y="259080"/>
                  </a:lnTo>
                  <a:close/>
                </a:path>
              </a:pathLst>
            </a:custGeom>
            <a:solidFill>
              <a:srgbClr val="237986"/>
            </a:solidFill>
          </p:spPr>
        </p:sp>
        <p:sp>
          <p:nvSpPr>
            <p:cNvPr id="10" name="Freeform 10"/>
            <p:cNvSpPr/>
            <p:nvPr/>
          </p:nvSpPr>
          <p:spPr>
            <a:xfrm>
              <a:off x="16510" y="354330"/>
              <a:ext cx="4094480" cy="5981700"/>
            </a:xfrm>
            <a:custGeom>
              <a:avLst/>
              <a:gdLst/>
              <a:ahLst/>
              <a:cxnLst/>
              <a:rect l="l" t="t" r="r" b="b"/>
              <a:pathLst>
                <a:path w="4094480" h="5981700">
                  <a:moveTo>
                    <a:pt x="0" y="0"/>
                  </a:moveTo>
                  <a:lnTo>
                    <a:pt x="4094480" y="0"/>
                  </a:lnTo>
                  <a:lnTo>
                    <a:pt x="4094480" y="5981700"/>
                  </a:lnTo>
                  <a:lnTo>
                    <a:pt x="0" y="5981700"/>
                  </a:lnTo>
                  <a:close/>
                </a:path>
              </a:pathLst>
            </a:custGeom>
            <a:blipFill>
              <a:blip r:embed="rId3"/>
              <a:stretch>
                <a:fillRect l="-56442" r="-56442"/>
              </a:stretch>
            </a:blipFill>
          </p:spPr>
        </p:sp>
      </p:grpSp>
      <p:sp>
        <p:nvSpPr>
          <p:cNvPr id="11" name="Freeform 11"/>
          <p:cNvSpPr/>
          <p:nvPr/>
        </p:nvSpPr>
        <p:spPr>
          <a:xfrm>
            <a:off x="16318602" y="8331997"/>
            <a:ext cx="1583977" cy="1852605"/>
          </a:xfrm>
          <a:custGeom>
            <a:avLst/>
            <a:gdLst/>
            <a:ahLst/>
            <a:cxnLst/>
            <a:rect l="l" t="t" r="r" b="b"/>
            <a:pathLst>
              <a:path w="1583977" h="1852605">
                <a:moveTo>
                  <a:pt x="0" y="0"/>
                </a:moveTo>
                <a:lnTo>
                  <a:pt x="1583978" y="0"/>
                </a:lnTo>
                <a:lnTo>
                  <a:pt x="1583978" y="1852606"/>
                </a:lnTo>
                <a:lnTo>
                  <a:pt x="0" y="1852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672103" y="8881108"/>
            <a:ext cx="5736706" cy="1721012"/>
          </a:xfrm>
          <a:custGeom>
            <a:avLst/>
            <a:gdLst/>
            <a:ahLst/>
            <a:cxnLst/>
            <a:rect l="l" t="t" r="r" b="b"/>
            <a:pathLst>
              <a:path w="5736706" h="1721012">
                <a:moveTo>
                  <a:pt x="0" y="0"/>
                </a:moveTo>
                <a:lnTo>
                  <a:pt x="5736705" y="0"/>
                </a:lnTo>
                <a:lnTo>
                  <a:pt x="5736705" y="1721012"/>
                </a:lnTo>
                <a:lnTo>
                  <a:pt x="0" y="1721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5400000">
            <a:off x="7718324" y="388551"/>
            <a:ext cx="1425169" cy="373135"/>
          </a:xfrm>
          <a:custGeom>
            <a:avLst/>
            <a:gdLst/>
            <a:ahLst/>
            <a:cxnLst/>
            <a:rect l="l" t="t" r="r" b="b"/>
            <a:pathLst>
              <a:path w="1425169" h="373135">
                <a:moveTo>
                  <a:pt x="0" y="0"/>
                </a:moveTo>
                <a:lnTo>
                  <a:pt x="1425169" y="0"/>
                </a:lnTo>
                <a:lnTo>
                  <a:pt x="1425169" y="373136"/>
                </a:lnTo>
                <a:lnTo>
                  <a:pt x="0" y="373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7215641" y="2448103"/>
            <a:ext cx="10043659" cy="4552207"/>
          </a:xfrm>
          <a:prstGeom prst="rect">
            <a:avLst/>
          </a:prstGeom>
        </p:spPr>
        <p:txBody>
          <a:bodyPr lIns="0" tIns="0" rIns="0" bIns="0" rtlCol="0" anchor="t">
            <a:spAutoFit/>
          </a:bodyPr>
          <a:lstStyle/>
          <a:p>
            <a:pPr>
              <a:lnSpc>
                <a:spcPts val="12115"/>
              </a:lnSpc>
            </a:pPr>
            <a:r>
              <a:rPr lang="en-US" sz="8654">
                <a:solidFill>
                  <a:srgbClr val="3B3A3A"/>
                </a:solidFill>
                <a:latin typeface="Open Sauce SemiBold"/>
              </a:rPr>
              <a:t>CASE 1 :</a:t>
            </a:r>
          </a:p>
          <a:p>
            <a:pPr>
              <a:lnSpc>
                <a:spcPts val="12115"/>
              </a:lnSpc>
            </a:pPr>
            <a:r>
              <a:rPr lang="en-US" sz="8654">
                <a:solidFill>
                  <a:srgbClr val="3B3A3A"/>
                </a:solidFill>
                <a:latin typeface="Open Sauce SemiBold"/>
              </a:rPr>
              <a:t>ERD &amp; SCHEMA RELATION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4" r="-21174" b="21875"/>
          <a:stretch>
            <a:fillRect/>
          </a:stretch>
        </p:blipFill>
        <p:spPr>
          <a:xfrm>
            <a:off x="0" y="0"/>
            <a:ext cx="18288000" cy="10287000"/>
          </a:xfrm>
          <a:prstGeom prst="rect">
            <a:avLst/>
          </a:prstGeom>
        </p:spPr>
      </p:pic>
      <p:sp>
        <p:nvSpPr>
          <p:cNvPr id="3" name="Freeform 3"/>
          <p:cNvSpPr/>
          <p:nvPr/>
        </p:nvSpPr>
        <p:spPr>
          <a:xfrm>
            <a:off x="3473325" y="291655"/>
            <a:ext cx="14503413" cy="9708896"/>
          </a:xfrm>
          <a:custGeom>
            <a:avLst/>
            <a:gdLst/>
            <a:ahLst/>
            <a:cxnLst/>
            <a:rect l="l" t="t" r="r" b="b"/>
            <a:pathLst>
              <a:path w="14503413" h="9708896">
                <a:moveTo>
                  <a:pt x="0" y="0"/>
                </a:moveTo>
                <a:lnTo>
                  <a:pt x="14503413" y="0"/>
                </a:lnTo>
                <a:lnTo>
                  <a:pt x="14503413" y="9708896"/>
                </a:lnTo>
                <a:lnTo>
                  <a:pt x="0" y="9708896"/>
                </a:lnTo>
                <a:lnTo>
                  <a:pt x="0" y="0"/>
                </a:lnTo>
                <a:close/>
              </a:path>
            </a:pathLst>
          </a:custGeom>
          <a:blipFill>
            <a:blip r:embed="rId3"/>
            <a:stretch>
              <a:fillRect/>
            </a:stretch>
          </a:blipFill>
        </p:spPr>
      </p:sp>
      <p:sp>
        <p:nvSpPr>
          <p:cNvPr id="4" name="TextBox 4"/>
          <p:cNvSpPr txBox="1"/>
          <p:nvPr/>
        </p:nvSpPr>
        <p:spPr>
          <a:xfrm>
            <a:off x="494270" y="3708463"/>
            <a:ext cx="3929143" cy="2770504"/>
          </a:xfrm>
          <a:prstGeom prst="rect">
            <a:avLst/>
          </a:prstGeom>
        </p:spPr>
        <p:txBody>
          <a:bodyPr lIns="0" tIns="0" rIns="0" bIns="0" rtlCol="0" anchor="t">
            <a:spAutoFit/>
          </a:bodyPr>
          <a:lstStyle/>
          <a:p>
            <a:pPr>
              <a:lnSpc>
                <a:spcPts val="7420"/>
              </a:lnSpc>
            </a:pPr>
            <a:r>
              <a:rPr lang="en-US" sz="5300">
                <a:solidFill>
                  <a:srgbClr val="F6F6F6"/>
                </a:solidFill>
                <a:latin typeface="Open Sauce SemiBold"/>
              </a:rPr>
              <a:t>Entity Relation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4" r="-21174" b="21875"/>
          <a:stretch>
            <a:fillRect/>
          </a:stretch>
        </p:blipFill>
        <p:spPr>
          <a:xfrm>
            <a:off x="0" y="0"/>
            <a:ext cx="18288000" cy="10287000"/>
          </a:xfrm>
          <a:prstGeom prst="rect">
            <a:avLst/>
          </a:prstGeom>
        </p:spPr>
      </p:pic>
      <p:sp>
        <p:nvSpPr>
          <p:cNvPr id="3" name="Freeform 3"/>
          <p:cNvSpPr/>
          <p:nvPr/>
        </p:nvSpPr>
        <p:spPr>
          <a:xfrm>
            <a:off x="439861" y="2066703"/>
            <a:ext cx="17408279" cy="7654976"/>
          </a:xfrm>
          <a:custGeom>
            <a:avLst/>
            <a:gdLst/>
            <a:ahLst/>
            <a:cxnLst/>
            <a:rect l="l" t="t" r="r" b="b"/>
            <a:pathLst>
              <a:path w="17408279" h="7654976">
                <a:moveTo>
                  <a:pt x="0" y="0"/>
                </a:moveTo>
                <a:lnTo>
                  <a:pt x="17408278" y="0"/>
                </a:lnTo>
                <a:lnTo>
                  <a:pt x="17408278" y="7654975"/>
                </a:lnTo>
                <a:lnTo>
                  <a:pt x="0" y="7654975"/>
                </a:lnTo>
                <a:lnTo>
                  <a:pt x="0" y="0"/>
                </a:lnTo>
                <a:close/>
              </a:path>
            </a:pathLst>
          </a:custGeom>
          <a:blipFill>
            <a:blip r:embed="rId3"/>
            <a:stretch>
              <a:fillRect l="-952" r="-952"/>
            </a:stretch>
          </a:blipFill>
        </p:spPr>
      </p:sp>
      <p:sp>
        <p:nvSpPr>
          <p:cNvPr id="4" name="TextBox 4"/>
          <p:cNvSpPr txBox="1"/>
          <p:nvPr/>
        </p:nvSpPr>
        <p:spPr>
          <a:xfrm>
            <a:off x="1305594" y="639886"/>
            <a:ext cx="15173791" cy="903604"/>
          </a:xfrm>
          <a:prstGeom prst="rect">
            <a:avLst/>
          </a:prstGeom>
        </p:spPr>
        <p:txBody>
          <a:bodyPr lIns="0" tIns="0" rIns="0" bIns="0" rtlCol="0" anchor="t">
            <a:spAutoFit/>
          </a:bodyPr>
          <a:lstStyle/>
          <a:p>
            <a:pPr>
              <a:lnSpc>
                <a:spcPts val="7420"/>
              </a:lnSpc>
            </a:pPr>
            <a:r>
              <a:rPr lang="en-US" sz="5300">
                <a:solidFill>
                  <a:srgbClr val="FFFFFF"/>
                </a:solidFill>
                <a:latin typeface="Open Sauce SemiBold"/>
              </a:rPr>
              <a:t>Schema Relation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grpSp>
        <p:nvGrpSpPr>
          <p:cNvPr id="3" name="Group 3"/>
          <p:cNvGrpSpPr>
            <a:grpSpLocks noChangeAspect="1"/>
          </p:cNvGrpSpPr>
          <p:nvPr/>
        </p:nvGrpSpPr>
        <p:grpSpPr>
          <a:xfrm>
            <a:off x="10867354" y="1447198"/>
            <a:ext cx="4804749" cy="7392603"/>
            <a:chOff x="0" y="0"/>
            <a:chExt cx="4128770" cy="6352540"/>
          </a:xfrm>
        </p:grpSpPr>
        <p:sp>
          <p:nvSpPr>
            <p:cNvPr id="4" name="Freeform 4"/>
            <p:cNvSpPr/>
            <p:nvPr/>
          </p:nvSpPr>
          <p:spPr>
            <a:xfrm>
              <a:off x="0" y="0"/>
              <a:ext cx="4130040" cy="6352540"/>
            </a:xfrm>
            <a:custGeom>
              <a:avLst/>
              <a:gdLst/>
              <a:ahLst/>
              <a:cxnLst/>
              <a:rect l="l" t="t" r="r" b="b"/>
              <a:pathLst>
                <a:path w="4130040" h="6352540">
                  <a:moveTo>
                    <a:pt x="4130040" y="8890"/>
                  </a:moveTo>
                  <a:lnTo>
                    <a:pt x="4130040" y="6344920"/>
                  </a:lnTo>
                  <a:cubicBezTo>
                    <a:pt x="4128770" y="6348730"/>
                    <a:pt x="4124960" y="6352540"/>
                    <a:pt x="4119880" y="6352540"/>
                  </a:cubicBezTo>
                  <a:lnTo>
                    <a:pt x="8890" y="6352540"/>
                  </a:lnTo>
                  <a:cubicBezTo>
                    <a:pt x="3810" y="6352540"/>
                    <a:pt x="0" y="6348730"/>
                    <a:pt x="0" y="6343650"/>
                  </a:cubicBezTo>
                  <a:lnTo>
                    <a:pt x="0" y="8890"/>
                  </a:lnTo>
                  <a:cubicBezTo>
                    <a:pt x="0" y="3810"/>
                    <a:pt x="3810" y="0"/>
                    <a:pt x="8890" y="0"/>
                  </a:cubicBezTo>
                  <a:lnTo>
                    <a:pt x="4121150" y="0"/>
                  </a:lnTo>
                  <a:cubicBezTo>
                    <a:pt x="4126230" y="0"/>
                    <a:pt x="4130040" y="3810"/>
                    <a:pt x="4130040" y="8890"/>
                  </a:cubicBezTo>
                  <a:close/>
                </a:path>
              </a:pathLst>
            </a:custGeom>
            <a:solidFill>
              <a:srgbClr val="3B3A3A"/>
            </a:solidFill>
          </p:spPr>
        </p:sp>
        <p:sp>
          <p:nvSpPr>
            <p:cNvPr id="5" name="Freeform 5"/>
            <p:cNvSpPr/>
            <p:nvPr/>
          </p:nvSpPr>
          <p:spPr>
            <a:xfrm>
              <a:off x="67437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6" name="Freeform 6"/>
            <p:cNvSpPr/>
            <p:nvPr/>
          </p:nvSpPr>
          <p:spPr>
            <a:xfrm>
              <a:off x="3806190" y="87630"/>
              <a:ext cx="179070" cy="179070"/>
            </a:xfrm>
            <a:custGeom>
              <a:avLst/>
              <a:gdLst/>
              <a:ahLst/>
              <a:cxnLst/>
              <a:rect l="l" t="t" r="r" b="b"/>
              <a:pathLst>
                <a:path w="179070" h="179070">
                  <a:moveTo>
                    <a:pt x="179070" y="179070"/>
                  </a:moveTo>
                  <a:lnTo>
                    <a:pt x="179070" y="0"/>
                  </a:lnTo>
                  <a:lnTo>
                    <a:pt x="0" y="0"/>
                  </a:lnTo>
                  <a:lnTo>
                    <a:pt x="0" y="179070"/>
                  </a:lnTo>
                  <a:lnTo>
                    <a:pt x="179070" y="179070"/>
                  </a:lnTo>
                  <a:close/>
                  <a:moveTo>
                    <a:pt x="36830" y="49530"/>
                  </a:moveTo>
                  <a:cubicBezTo>
                    <a:pt x="33020" y="46990"/>
                    <a:pt x="33020" y="41910"/>
                    <a:pt x="36830" y="38100"/>
                  </a:cubicBezTo>
                  <a:cubicBezTo>
                    <a:pt x="39370" y="34290"/>
                    <a:pt x="44450" y="34290"/>
                    <a:pt x="48260" y="38100"/>
                  </a:cubicBezTo>
                  <a:lnTo>
                    <a:pt x="88900" y="78740"/>
                  </a:lnTo>
                  <a:lnTo>
                    <a:pt x="129540" y="38100"/>
                  </a:lnTo>
                  <a:cubicBezTo>
                    <a:pt x="132080" y="34290"/>
                    <a:pt x="137160" y="34290"/>
                    <a:pt x="140970" y="38100"/>
                  </a:cubicBezTo>
                  <a:cubicBezTo>
                    <a:pt x="144780" y="40640"/>
                    <a:pt x="144780" y="45720"/>
                    <a:pt x="140970" y="49530"/>
                  </a:cubicBezTo>
                  <a:lnTo>
                    <a:pt x="100330" y="90170"/>
                  </a:lnTo>
                  <a:lnTo>
                    <a:pt x="140970" y="130810"/>
                  </a:lnTo>
                  <a:cubicBezTo>
                    <a:pt x="144780" y="133350"/>
                    <a:pt x="144780" y="138430"/>
                    <a:pt x="140970" y="142240"/>
                  </a:cubicBezTo>
                  <a:cubicBezTo>
                    <a:pt x="139700" y="143510"/>
                    <a:pt x="137160" y="143510"/>
                    <a:pt x="135890" y="144780"/>
                  </a:cubicBezTo>
                  <a:cubicBezTo>
                    <a:pt x="133350" y="144780"/>
                    <a:pt x="130810" y="143510"/>
                    <a:pt x="129540" y="142240"/>
                  </a:cubicBezTo>
                  <a:lnTo>
                    <a:pt x="88900" y="101600"/>
                  </a:lnTo>
                  <a:lnTo>
                    <a:pt x="48260" y="142240"/>
                  </a:lnTo>
                  <a:cubicBezTo>
                    <a:pt x="45720" y="143510"/>
                    <a:pt x="44450" y="143510"/>
                    <a:pt x="43180" y="144780"/>
                  </a:cubicBezTo>
                  <a:cubicBezTo>
                    <a:pt x="40640" y="144780"/>
                    <a:pt x="38100" y="143510"/>
                    <a:pt x="36830" y="142240"/>
                  </a:cubicBezTo>
                  <a:cubicBezTo>
                    <a:pt x="33020" y="139700"/>
                    <a:pt x="33020" y="134620"/>
                    <a:pt x="36830" y="130810"/>
                  </a:cubicBezTo>
                  <a:lnTo>
                    <a:pt x="77470" y="90170"/>
                  </a:lnTo>
                  <a:lnTo>
                    <a:pt x="36830" y="49530"/>
                  </a:lnTo>
                  <a:close/>
                </a:path>
              </a:pathLst>
            </a:custGeom>
            <a:solidFill>
              <a:srgbClr val="F6F6F6"/>
            </a:solidFill>
          </p:spPr>
        </p:sp>
        <p:sp>
          <p:nvSpPr>
            <p:cNvPr id="7" name="Freeform 7"/>
            <p:cNvSpPr/>
            <p:nvPr/>
          </p:nvSpPr>
          <p:spPr>
            <a:xfrm>
              <a:off x="163830" y="115570"/>
              <a:ext cx="124460" cy="124460"/>
            </a:xfrm>
            <a:custGeom>
              <a:avLst/>
              <a:gdLst/>
              <a:ahLst/>
              <a:cxnLst/>
              <a:rect l="l" t="t" r="r" b="b"/>
              <a:pathLst>
                <a:path w="124460" h="124460">
                  <a:moveTo>
                    <a:pt x="62230" y="0"/>
                  </a:moveTo>
                  <a:cubicBezTo>
                    <a:pt x="49530" y="26670"/>
                    <a:pt x="2667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8" name="Freeform 8"/>
            <p:cNvSpPr/>
            <p:nvPr/>
          </p:nvSpPr>
          <p:spPr>
            <a:xfrm>
              <a:off x="419100" y="115570"/>
              <a:ext cx="124460" cy="124460"/>
            </a:xfrm>
            <a:custGeom>
              <a:avLst/>
              <a:gdLst/>
              <a:ahLst/>
              <a:cxnLst/>
              <a:rect l="l" t="t" r="r" b="b"/>
              <a:pathLst>
                <a:path w="124460" h="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6F6F6"/>
            </a:solidFill>
          </p:spPr>
        </p:sp>
        <p:sp>
          <p:nvSpPr>
            <p:cNvPr id="9" name="Freeform 9"/>
            <p:cNvSpPr/>
            <p:nvPr/>
          </p:nvSpPr>
          <p:spPr>
            <a:xfrm>
              <a:off x="16510" y="16510"/>
              <a:ext cx="4094480" cy="321310"/>
            </a:xfrm>
            <a:custGeom>
              <a:avLst/>
              <a:gdLst/>
              <a:ahLst/>
              <a:cxnLst/>
              <a:rect l="l" t="t" r="r" b="b"/>
              <a:pathLst>
                <a:path w="4094480" h="321310">
                  <a:moveTo>
                    <a:pt x="0" y="0"/>
                  </a:moveTo>
                  <a:lnTo>
                    <a:pt x="0" y="321310"/>
                  </a:lnTo>
                  <a:lnTo>
                    <a:pt x="4094480" y="321310"/>
                  </a:lnTo>
                  <a:lnTo>
                    <a:pt x="4094480" y="0"/>
                  </a:lnTo>
                  <a:lnTo>
                    <a:pt x="0" y="0"/>
                  </a:lnTo>
                  <a:close/>
                  <a:moveTo>
                    <a:pt x="311150" y="168910"/>
                  </a:moveTo>
                  <a:cubicBezTo>
                    <a:pt x="264160" y="168910"/>
                    <a:pt x="218440" y="214630"/>
                    <a:pt x="218440" y="261620"/>
                  </a:cubicBezTo>
                  <a:cubicBezTo>
                    <a:pt x="217170" y="266700"/>
                    <a:pt x="213360" y="270510"/>
                    <a:pt x="209550" y="270510"/>
                  </a:cubicBezTo>
                  <a:cubicBezTo>
                    <a:pt x="204470" y="270510"/>
                    <a:pt x="200660" y="266700"/>
                    <a:pt x="200660" y="261620"/>
                  </a:cubicBezTo>
                  <a:cubicBezTo>
                    <a:pt x="200660" y="214630"/>
                    <a:pt x="154940" y="168910"/>
                    <a:pt x="107950" y="168910"/>
                  </a:cubicBezTo>
                  <a:cubicBezTo>
                    <a:pt x="102870" y="168910"/>
                    <a:pt x="99060" y="165100"/>
                    <a:pt x="99060" y="160020"/>
                  </a:cubicBezTo>
                  <a:cubicBezTo>
                    <a:pt x="99060" y="154940"/>
                    <a:pt x="102870" y="151130"/>
                    <a:pt x="107950" y="151130"/>
                  </a:cubicBezTo>
                  <a:cubicBezTo>
                    <a:pt x="154940" y="151130"/>
                    <a:pt x="200660" y="105410"/>
                    <a:pt x="200660" y="58420"/>
                  </a:cubicBezTo>
                  <a:cubicBezTo>
                    <a:pt x="200660" y="53340"/>
                    <a:pt x="204470" y="49530"/>
                    <a:pt x="209550" y="49530"/>
                  </a:cubicBezTo>
                  <a:cubicBezTo>
                    <a:pt x="214630" y="49530"/>
                    <a:pt x="218440" y="53340"/>
                    <a:pt x="218440" y="58420"/>
                  </a:cubicBezTo>
                  <a:cubicBezTo>
                    <a:pt x="218440" y="105410"/>
                    <a:pt x="264160" y="151130"/>
                    <a:pt x="311150" y="151130"/>
                  </a:cubicBezTo>
                  <a:cubicBezTo>
                    <a:pt x="316230" y="151130"/>
                    <a:pt x="320040" y="154940"/>
                    <a:pt x="320040" y="160020"/>
                  </a:cubicBezTo>
                  <a:cubicBezTo>
                    <a:pt x="320040" y="165100"/>
                    <a:pt x="316230" y="168910"/>
                    <a:pt x="311150" y="168910"/>
                  </a:cubicBezTo>
                  <a:close/>
                  <a:moveTo>
                    <a:pt x="566420" y="168910"/>
                  </a:moveTo>
                  <a:cubicBezTo>
                    <a:pt x="519430" y="168910"/>
                    <a:pt x="473710" y="214630"/>
                    <a:pt x="473710" y="261620"/>
                  </a:cubicBezTo>
                  <a:cubicBezTo>
                    <a:pt x="473710" y="266700"/>
                    <a:pt x="469900" y="270510"/>
                    <a:pt x="464820" y="270510"/>
                  </a:cubicBezTo>
                  <a:cubicBezTo>
                    <a:pt x="459740" y="270510"/>
                    <a:pt x="455930" y="266700"/>
                    <a:pt x="455930" y="261620"/>
                  </a:cubicBezTo>
                  <a:cubicBezTo>
                    <a:pt x="455930" y="214630"/>
                    <a:pt x="410210" y="168910"/>
                    <a:pt x="363220" y="168910"/>
                  </a:cubicBezTo>
                  <a:cubicBezTo>
                    <a:pt x="358140" y="168910"/>
                    <a:pt x="354330" y="165100"/>
                    <a:pt x="354330" y="160020"/>
                  </a:cubicBezTo>
                  <a:cubicBezTo>
                    <a:pt x="354330" y="154940"/>
                    <a:pt x="358140" y="151130"/>
                    <a:pt x="363220" y="151130"/>
                  </a:cubicBezTo>
                  <a:cubicBezTo>
                    <a:pt x="410210" y="151130"/>
                    <a:pt x="455930" y="105410"/>
                    <a:pt x="455930" y="58420"/>
                  </a:cubicBezTo>
                  <a:cubicBezTo>
                    <a:pt x="455930" y="53340"/>
                    <a:pt x="459740" y="49530"/>
                    <a:pt x="464820" y="49530"/>
                  </a:cubicBezTo>
                  <a:cubicBezTo>
                    <a:pt x="469900" y="49530"/>
                    <a:pt x="473710" y="53340"/>
                    <a:pt x="473710" y="58420"/>
                  </a:cubicBezTo>
                  <a:cubicBezTo>
                    <a:pt x="473710" y="105410"/>
                    <a:pt x="519430" y="151130"/>
                    <a:pt x="566420" y="151130"/>
                  </a:cubicBezTo>
                  <a:cubicBezTo>
                    <a:pt x="571500" y="151130"/>
                    <a:pt x="575310" y="154940"/>
                    <a:pt x="575310" y="160020"/>
                  </a:cubicBezTo>
                  <a:cubicBezTo>
                    <a:pt x="575310" y="165100"/>
                    <a:pt x="571500" y="168910"/>
                    <a:pt x="566420" y="168910"/>
                  </a:cubicBezTo>
                  <a:close/>
                  <a:moveTo>
                    <a:pt x="821690" y="168910"/>
                  </a:moveTo>
                  <a:cubicBezTo>
                    <a:pt x="774700" y="168910"/>
                    <a:pt x="728980" y="214630"/>
                    <a:pt x="728980" y="261620"/>
                  </a:cubicBezTo>
                  <a:cubicBezTo>
                    <a:pt x="728980" y="266700"/>
                    <a:pt x="725170" y="270510"/>
                    <a:pt x="720090" y="270510"/>
                  </a:cubicBezTo>
                  <a:cubicBezTo>
                    <a:pt x="715010" y="270510"/>
                    <a:pt x="711200" y="266700"/>
                    <a:pt x="711200" y="261620"/>
                  </a:cubicBezTo>
                  <a:cubicBezTo>
                    <a:pt x="711200" y="214630"/>
                    <a:pt x="665480" y="168910"/>
                    <a:pt x="618490" y="168910"/>
                  </a:cubicBezTo>
                  <a:cubicBezTo>
                    <a:pt x="613410" y="168910"/>
                    <a:pt x="609600" y="165100"/>
                    <a:pt x="609600" y="160020"/>
                  </a:cubicBezTo>
                  <a:cubicBezTo>
                    <a:pt x="609600" y="154940"/>
                    <a:pt x="613410" y="151130"/>
                    <a:pt x="618490" y="151130"/>
                  </a:cubicBezTo>
                  <a:cubicBezTo>
                    <a:pt x="665480" y="151130"/>
                    <a:pt x="711200" y="105410"/>
                    <a:pt x="711200" y="58420"/>
                  </a:cubicBezTo>
                  <a:cubicBezTo>
                    <a:pt x="711200" y="53340"/>
                    <a:pt x="715010" y="49530"/>
                    <a:pt x="720090" y="49530"/>
                  </a:cubicBezTo>
                  <a:cubicBezTo>
                    <a:pt x="725170" y="49530"/>
                    <a:pt x="728980" y="53340"/>
                    <a:pt x="728980" y="58420"/>
                  </a:cubicBezTo>
                  <a:cubicBezTo>
                    <a:pt x="728980" y="105410"/>
                    <a:pt x="774700" y="151130"/>
                    <a:pt x="821690" y="151130"/>
                  </a:cubicBezTo>
                  <a:cubicBezTo>
                    <a:pt x="826770" y="151130"/>
                    <a:pt x="830580" y="154940"/>
                    <a:pt x="830580" y="160020"/>
                  </a:cubicBezTo>
                  <a:cubicBezTo>
                    <a:pt x="830580" y="165100"/>
                    <a:pt x="826770" y="168910"/>
                    <a:pt x="821690" y="168910"/>
                  </a:cubicBezTo>
                  <a:close/>
                  <a:moveTo>
                    <a:pt x="3986530" y="259080"/>
                  </a:moveTo>
                  <a:cubicBezTo>
                    <a:pt x="3985260" y="264160"/>
                    <a:pt x="3981450" y="267970"/>
                    <a:pt x="3976370" y="267970"/>
                  </a:cubicBezTo>
                  <a:lnTo>
                    <a:pt x="3780790" y="267970"/>
                  </a:lnTo>
                  <a:cubicBezTo>
                    <a:pt x="3775710" y="267970"/>
                    <a:pt x="3771900" y="264160"/>
                    <a:pt x="3771900" y="259080"/>
                  </a:cubicBezTo>
                  <a:lnTo>
                    <a:pt x="3771900" y="62230"/>
                  </a:lnTo>
                  <a:cubicBezTo>
                    <a:pt x="3771900" y="57150"/>
                    <a:pt x="3775710" y="53340"/>
                    <a:pt x="3780790" y="53340"/>
                  </a:cubicBezTo>
                  <a:lnTo>
                    <a:pt x="3977640" y="53340"/>
                  </a:lnTo>
                  <a:cubicBezTo>
                    <a:pt x="3982720" y="53340"/>
                    <a:pt x="3986530" y="57150"/>
                    <a:pt x="3986530" y="62230"/>
                  </a:cubicBezTo>
                  <a:lnTo>
                    <a:pt x="3986530" y="259080"/>
                  </a:lnTo>
                  <a:close/>
                </a:path>
              </a:pathLst>
            </a:custGeom>
            <a:solidFill>
              <a:srgbClr val="237986"/>
            </a:solidFill>
          </p:spPr>
        </p:sp>
        <p:sp>
          <p:nvSpPr>
            <p:cNvPr id="10" name="Freeform 10"/>
            <p:cNvSpPr/>
            <p:nvPr/>
          </p:nvSpPr>
          <p:spPr>
            <a:xfrm>
              <a:off x="16510" y="354330"/>
              <a:ext cx="4094480" cy="5981700"/>
            </a:xfrm>
            <a:custGeom>
              <a:avLst/>
              <a:gdLst/>
              <a:ahLst/>
              <a:cxnLst/>
              <a:rect l="l" t="t" r="r" b="b"/>
              <a:pathLst>
                <a:path w="4094480" h="5981700">
                  <a:moveTo>
                    <a:pt x="0" y="0"/>
                  </a:moveTo>
                  <a:lnTo>
                    <a:pt x="4094480" y="0"/>
                  </a:lnTo>
                  <a:lnTo>
                    <a:pt x="4094480" y="5981700"/>
                  </a:lnTo>
                  <a:lnTo>
                    <a:pt x="0" y="5981700"/>
                  </a:lnTo>
                  <a:close/>
                </a:path>
              </a:pathLst>
            </a:custGeom>
            <a:blipFill>
              <a:blip r:embed="rId3"/>
              <a:stretch>
                <a:fillRect l="-59843" r="-59843"/>
              </a:stretch>
            </a:blipFill>
          </p:spPr>
        </p:sp>
      </p:grpSp>
      <p:sp>
        <p:nvSpPr>
          <p:cNvPr id="11" name="Freeform 11"/>
          <p:cNvSpPr/>
          <p:nvPr/>
        </p:nvSpPr>
        <p:spPr>
          <a:xfrm>
            <a:off x="16318602" y="8331997"/>
            <a:ext cx="1583977" cy="1852605"/>
          </a:xfrm>
          <a:custGeom>
            <a:avLst/>
            <a:gdLst/>
            <a:ahLst/>
            <a:cxnLst/>
            <a:rect l="l" t="t" r="r" b="b"/>
            <a:pathLst>
              <a:path w="1583977" h="1852605">
                <a:moveTo>
                  <a:pt x="0" y="0"/>
                </a:moveTo>
                <a:lnTo>
                  <a:pt x="1583978" y="0"/>
                </a:lnTo>
                <a:lnTo>
                  <a:pt x="1583978" y="1852606"/>
                </a:lnTo>
                <a:lnTo>
                  <a:pt x="0" y="1852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5672103" y="8881108"/>
            <a:ext cx="5736706" cy="1721012"/>
          </a:xfrm>
          <a:custGeom>
            <a:avLst/>
            <a:gdLst/>
            <a:ahLst/>
            <a:cxnLst/>
            <a:rect l="l" t="t" r="r" b="b"/>
            <a:pathLst>
              <a:path w="5736706" h="1721012">
                <a:moveTo>
                  <a:pt x="0" y="0"/>
                </a:moveTo>
                <a:lnTo>
                  <a:pt x="5736705" y="0"/>
                </a:lnTo>
                <a:lnTo>
                  <a:pt x="5736705" y="1721012"/>
                </a:lnTo>
                <a:lnTo>
                  <a:pt x="0" y="1721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5400000">
            <a:off x="7718324" y="388551"/>
            <a:ext cx="1425169" cy="373135"/>
          </a:xfrm>
          <a:custGeom>
            <a:avLst/>
            <a:gdLst/>
            <a:ahLst/>
            <a:cxnLst/>
            <a:rect l="l" t="t" r="r" b="b"/>
            <a:pathLst>
              <a:path w="1425169" h="373135">
                <a:moveTo>
                  <a:pt x="0" y="0"/>
                </a:moveTo>
                <a:lnTo>
                  <a:pt x="1425169" y="0"/>
                </a:lnTo>
                <a:lnTo>
                  <a:pt x="1425169" y="373136"/>
                </a:lnTo>
                <a:lnTo>
                  <a:pt x="0" y="3731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028700" y="2781753"/>
            <a:ext cx="8973047" cy="4552207"/>
          </a:xfrm>
          <a:prstGeom prst="rect">
            <a:avLst/>
          </a:prstGeom>
        </p:spPr>
        <p:txBody>
          <a:bodyPr lIns="0" tIns="0" rIns="0" bIns="0" rtlCol="0" anchor="t">
            <a:spAutoFit/>
          </a:bodyPr>
          <a:lstStyle/>
          <a:p>
            <a:pPr algn="r">
              <a:lnSpc>
                <a:spcPts val="12115"/>
              </a:lnSpc>
            </a:pPr>
            <a:r>
              <a:rPr lang="en-US" sz="8654">
                <a:solidFill>
                  <a:srgbClr val="3B3A3A"/>
                </a:solidFill>
                <a:latin typeface="Open Sauce SemiBold"/>
              </a:rPr>
              <a:t>CASE  2:</a:t>
            </a:r>
          </a:p>
          <a:p>
            <a:pPr algn="r">
              <a:lnSpc>
                <a:spcPts val="12115"/>
              </a:lnSpc>
            </a:pPr>
            <a:r>
              <a:rPr lang="en-US" sz="8654">
                <a:solidFill>
                  <a:srgbClr val="3B3A3A"/>
                </a:solidFill>
                <a:latin typeface="Open Sauce SemiBold"/>
              </a:rPr>
              <a:t>SCRIPT AND  CONTRAINT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174" t="21875" r="-21174" b="21875"/>
          <a:stretch>
            <a:fillRect/>
          </a:stretch>
        </p:blipFill>
        <p:spPr>
          <a:xfrm>
            <a:off x="0" y="0"/>
            <a:ext cx="18288000" cy="10287000"/>
          </a:xfrm>
          <a:prstGeom prst="rect">
            <a:avLst/>
          </a:prstGeom>
        </p:spPr>
      </p:pic>
      <p:sp>
        <p:nvSpPr>
          <p:cNvPr id="3" name="Freeform 3"/>
          <p:cNvSpPr/>
          <p:nvPr/>
        </p:nvSpPr>
        <p:spPr>
          <a:xfrm rot="-5400000">
            <a:off x="8464594" y="388551"/>
            <a:ext cx="1425169" cy="373135"/>
          </a:xfrm>
          <a:custGeom>
            <a:avLst/>
            <a:gdLst/>
            <a:ahLst/>
            <a:cxnLst/>
            <a:rect l="l" t="t" r="r" b="b"/>
            <a:pathLst>
              <a:path w="1425169" h="373135">
                <a:moveTo>
                  <a:pt x="0" y="0"/>
                </a:moveTo>
                <a:lnTo>
                  <a:pt x="1425169" y="0"/>
                </a:lnTo>
                <a:lnTo>
                  <a:pt x="1425169" y="373136"/>
                </a:lnTo>
                <a:lnTo>
                  <a:pt x="0" y="373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067024" y="5143500"/>
            <a:ext cx="10220310" cy="5797703"/>
          </a:xfrm>
          <a:custGeom>
            <a:avLst/>
            <a:gdLst/>
            <a:ahLst/>
            <a:cxnLst/>
            <a:rect l="l" t="t" r="r" b="b"/>
            <a:pathLst>
              <a:path w="10220310" h="5797703">
                <a:moveTo>
                  <a:pt x="0" y="0"/>
                </a:moveTo>
                <a:lnTo>
                  <a:pt x="10220310" y="0"/>
                </a:lnTo>
                <a:lnTo>
                  <a:pt x="10220310" y="5797703"/>
                </a:lnTo>
                <a:lnTo>
                  <a:pt x="0" y="57977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855477" y="1908939"/>
            <a:ext cx="14643403" cy="3018682"/>
          </a:xfrm>
          <a:prstGeom prst="rect">
            <a:avLst/>
          </a:prstGeom>
        </p:spPr>
        <p:txBody>
          <a:bodyPr lIns="0" tIns="0" rIns="0" bIns="0" rtlCol="0" anchor="t">
            <a:spAutoFit/>
          </a:bodyPr>
          <a:lstStyle/>
          <a:p>
            <a:pPr algn="ctr">
              <a:lnSpc>
                <a:spcPts val="12115"/>
              </a:lnSpc>
            </a:pPr>
            <a:r>
              <a:rPr lang="en-US" sz="8654">
                <a:solidFill>
                  <a:srgbClr val="3B3A3A"/>
                </a:solidFill>
                <a:latin typeface="Open Sauce SemiBold"/>
              </a:rPr>
              <a:t>CASE 3 :</a:t>
            </a:r>
          </a:p>
          <a:p>
            <a:pPr algn="ctr">
              <a:lnSpc>
                <a:spcPts val="12115"/>
              </a:lnSpc>
            </a:pPr>
            <a:r>
              <a:rPr lang="en-US" sz="8654">
                <a:solidFill>
                  <a:srgbClr val="3B3A3A"/>
                </a:solidFill>
                <a:latin typeface="Open Sauce SemiBold"/>
              </a:rPr>
              <a:t>SIMULATION 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523</Words>
  <Application>Microsoft Office PowerPoint</Application>
  <PresentationFormat>Custom</PresentationFormat>
  <Paragraphs>103</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Agrandir Narrow Medium</vt:lpstr>
      <vt:lpstr>Arimo</vt:lpstr>
      <vt:lpstr>Acherus Militant Light Bold</vt:lpstr>
      <vt:lpstr>Agrandir Medium</vt:lpstr>
      <vt:lpstr>Montserrat Extra-Bold</vt:lpstr>
      <vt:lpstr>Trocchi</vt:lpstr>
      <vt:lpstr>Calibri</vt:lpstr>
      <vt:lpstr>Arial</vt:lpstr>
      <vt:lpstr>Open Sauce SemiBold</vt:lpstr>
      <vt:lpstr>Gatwick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cp:lastModifiedBy>Erlinda Butarbutar</cp:lastModifiedBy>
  <cp:revision>1</cp:revision>
  <dcterms:created xsi:type="dcterms:W3CDTF">2006-08-16T00:00:00Z</dcterms:created>
  <dcterms:modified xsi:type="dcterms:W3CDTF">2024-12-23T23:58:52Z</dcterms:modified>
  <dc:identifier>DAFlCwAQjP4</dc:identifier>
</cp:coreProperties>
</file>